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9"/>
  </p:notesMasterIdLst>
  <p:handoutMasterIdLst>
    <p:handoutMasterId r:id="rId30"/>
  </p:handoutMasterIdLst>
  <p:sldIdLst>
    <p:sldId id="301" r:id="rId2"/>
    <p:sldId id="258" r:id="rId3"/>
    <p:sldId id="813" r:id="rId4"/>
    <p:sldId id="361" r:id="rId5"/>
    <p:sldId id="824" r:id="rId6"/>
    <p:sldId id="803" r:id="rId7"/>
    <p:sldId id="804" r:id="rId8"/>
    <p:sldId id="805" r:id="rId9"/>
    <p:sldId id="814" r:id="rId10"/>
    <p:sldId id="812" r:id="rId11"/>
    <p:sldId id="823" r:id="rId12"/>
    <p:sldId id="818" r:id="rId13"/>
    <p:sldId id="819" r:id="rId14"/>
    <p:sldId id="821" r:id="rId15"/>
    <p:sldId id="822" r:id="rId16"/>
    <p:sldId id="815" r:id="rId17"/>
    <p:sldId id="825" r:id="rId18"/>
    <p:sldId id="826" r:id="rId19"/>
    <p:sldId id="831" r:id="rId20"/>
    <p:sldId id="842" r:id="rId21"/>
    <p:sldId id="840" r:id="rId22"/>
    <p:sldId id="837" r:id="rId23"/>
    <p:sldId id="834" r:id="rId24"/>
    <p:sldId id="833" r:id="rId25"/>
    <p:sldId id="838" r:id="rId26"/>
    <p:sldId id="835" r:id="rId27"/>
    <p:sldId id="832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504" userDrawn="1">
          <p15:clr>
            <a:srgbClr val="A4A3A4"/>
          </p15:clr>
        </p15:guide>
        <p15:guide id="4" pos="960" userDrawn="1">
          <p15:clr>
            <a:srgbClr val="A4A3A4"/>
          </p15:clr>
        </p15:guide>
        <p15:guide id="5" pos="6720" userDrawn="1">
          <p15:clr>
            <a:srgbClr val="A4A3A4"/>
          </p15:clr>
        </p15:guide>
        <p15:guide id="6" pos="7176" userDrawn="1">
          <p15:clr>
            <a:srgbClr val="A4A3A4"/>
          </p15:clr>
        </p15:guide>
        <p15:guide id="7" orient="horz" pos="3888" userDrawn="1">
          <p15:clr>
            <a:srgbClr val="A4A3A4"/>
          </p15:clr>
        </p15:guide>
        <p15:guide id="8" orient="horz" pos="840" userDrawn="1">
          <p15:clr>
            <a:srgbClr val="A4A3A4"/>
          </p15:clr>
        </p15:guide>
        <p15:guide id="9" orient="horz" pos="1416" userDrawn="1">
          <p15:clr>
            <a:srgbClr val="A4A3A4"/>
          </p15:clr>
        </p15:guide>
        <p15:guide id="10" orient="horz" pos="3528" userDrawn="1">
          <p15:clr>
            <a:srgbClr val="A4A3A4"/>
          </p15:clr>
        </p15:guide>
        <p15:guide id="11" orient="horz" pos="105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임주현" initials="임" lastIdx="1" clrIdx="0">
    <p:extLst>
      <p:ext uri="{19B8F6BF-5375-455C-9EA6-DF929625EA0E}">
        <p15:presenceInfo xmlns:p15="http://schemas.microsoft.com/office/powerpoint/2012/main" userId="임주현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418" autoAdjust="0"/>
    <p:restoredTop sz="94660"/>
  </p:normalViewPr>
  <p:slideViewPr>
    <p:cSldViewPr snapToGrid="0" showGuides="1">
      <p:cViewPr>
        <p:scale>
          <a:sx n="100" d="100"/>
          <a:sy n="100" d="100"/>
        </p:scale>
        <p:origin x="1194" y="402"/>
      </p:cViewPr>
      <p:guideLst>
        <p:guide orient="horz" pos="2160"/>
        <p:guide pos="3840"/>
        <p:guide pos="504"/>
        <p:guide pos="960"/>
        <p:guide pos="6720"/>
        <p:guide pos="7176"/>
        <p:guide orient="horz" pos="3888"/>
        <p:guide orient="horz" pos="840"/>
        <p:guide orient="horz" pos="1416"/>
        <p:guide orient="horz" pos="3528"/>
        <p:guide orient="horz" pos="1056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35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7ACF94CB-1B1D-45C3-B075-0960C7BED1A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EE7C5BF-7AB8-4EBB-9857-0A2CCB08F0E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550766-0EF8-486B-A555-B39FB1E11750}" type="datetimeFigureOut">
              <a:rPr lang="ko-KR" altLang="en-US" smtClean="0"/>
              <a:t>2019-09-16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78D3C23-4DB8-4255-B545-63E1EE17E82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B6DF6CB-2824-405E-9216-AAF47B6BB17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A8F735-9AD4-47DF-98AA-BEB2CD0500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660653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45A61E-3B57-4EA3-B402-E0DF7CF52E47}" type="datetimeFigureOut">
              <a:rPr lang="en-US" smtClean="0"/>
              <a:t>9/16/2019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A564D1-1A72-4DBC-B774-54EE373F65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2973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614450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0E0244C-F0D6-4E0B-9C5A-4B27C8FFA03B}"/>
              </a:ext>
            </a:extLst>
          </p:cNvPr>
          <p:cNvSpPr txBox="1"/>
          <p:nvPr userDrawn="1"/>
        </p:nvSpPr>
        <p:spPr>
          <a:xfrm>
            <a:off x="5142053" y="6596390"/>
            <a:ext cx="190789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b="1" dirty="0">
                <a:solidFill>
                  <a:schemeClr val="accent6"/>
                </a:solidFill>
                <a:latin typeface="Abel"/>
                <a:ea typeface="Open Sans" panose="020B0606030504020204" pitchFamily="34" charset="0"/>
                <a:cs typeface="Open Sans" panose="020B0606030504020204" pitchFamily="34" charset="0"/>
              </a:rPr>
              <a:t>RE:VIEW</a:t>
            </a:r>
            <a:r>
              <a:rPr lang="en-US" sz="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bel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Abel"/>
                <a:ea typeface="Open Sans" panose="020B0606030504020204" pitchFamily="34" charset="0"/>
                <a:cs typeface="Open Sans" panose="020B0606030504020204" pitchFamily="34" charset="0"/>
              </a:rPr>
              <a:t>세상의 모든 리뷰를 남기다</a:t>
            </a:r>
            <a:endParaRPr lang="en-US" sz="800" dirty="0">
              <a:solidFill>
                <a:schemeClr val="tx1">
                  <a:lumMod val="50000"/>
                  <a:lumOff val="50000"/>
                </a:schemeClr>
              </a:solidFill>
              <a:latin typeface="Abel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81498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3"/>
          <p:cNvSpPr>
            <a:spLocks noGrp="1"/>
          </p:cNvSpPr>
          <p:nvPr>
            <p:ph type="pic" sz="quarter" idx="10"/>
          </p:nvPr>
        </p:nvSpPr>
        <p:spPr>
          <a:xfrm>
            <a:off x="0" y="1333500"/>
            <a:ext cx="3338513" cy="43053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8" name="Picture Placeholder 15"/>
          <p:cNvSpPr>
            <a:spLocks noGrp="1"/>
          </p:cNvSpPr>
          <p:nvPr>
            <p:ph type="pic" sz="quarter" idx="11"/>
          </p:nvPr>
        </p:nvSpPr>
        <p:spPr>
          <a:xfrm>
            <a:off x="3338513" y="1333500"/>
            <a:ext cx="3338512" cy="208438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9" name="Picture Placeholder 17"/>
          <p:cNvSpPr>
            <a:spLocks noGrp="1"/>
          </p:cNvSpPr>
          <p:nvPr>
            <p:ph type="pic" sz="quarter" idx="12"/>
          </p:nvPr>
        </p:nvSpPr>
        <p:spPr>
          <a:xfrm>
            <a:off x="3338513" y="3417888"/>
            <a:ext cx="3338512" cy="222091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10" name="Picture Placeholder 19"/>
          <p:cNvSpPr>
            <a:spLocks noGrp="1"/>
          </p:cNvSpPr>
          <p:nvPr>
            <p:ph type="pic" sz="quarter" idx="13"/>
          </p:nvPr>
        </p:nvSpPr>
        <p:spPr>
          <a:xfrm>
            <a:off x="6677025" y="1333500"/>
            <a:ext cx="3338513" cy="43053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11" name="Picture Placeholder 21"/>
          <p:cNvSpPr>
            <a:spLocks noGrp="1"/>
          </p:cNvSpPr>
          <p:nvPr>
            <p:ph type="pic" sz="quarter" idx="14"/>
          </p:nvPr>
        </p:nvSpPr>
        <p:spPr>
          <a:xfrm>
            <a:off x="10015538" y="1333500"/>
            <a:ext cx="2176462" cy="222091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12" name="Picture Placeholder 23"/>
          <p:cNvSpPr>
            <a:spLocks noGrp="1"/>
          </p:cNvSpPr>
          <p:nvPr>
            <p:ph type="pic" sz="quarter" idx="15"/>
          </p:nvPr>
        </p:nvSpPr>
        <p:spPr>
          <a:xfrm>
            <a:off x="10015538" y="3554413"/>
            <a:ext cx="2176462" cy="208438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5254BB8-1FAE-424F-90D7-9752F1F4C3A4}"/>
              </a:ext>
            </a:extLst>
          </p:cNvPr>
          <p:cNvSpPr txBox="1"/>
          <p:nvPr userDrawn="1"/>
        </p:nvSpPr>
        <p:spPr>
          <a:xfrm>
            <a:off x="5142053" y="6596390"/>
            <a:ext cx="190789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b="1" dirty="0">
                <a:solidFill>
                  <a:schemeClr val="accent6"/>
                </a:solidFill>
                <a:latin typeface="Abel"/>
                <a:ea typeface="Open Sans" panose="020B0606030504020204" pitchFamily="34" charset="0"/>
                <a:cs typeface="Open Sans" panose="020B0606030504020204" pitchFamily="34" charset="0"/>
              </a:rPr>
              <a:t>RE:VIEW</a:t>
            </a:r>
            <a:r>
              <a:rPr lang="en-US" sz="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bel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Abel"/>
                <a:ea typeface="Open Sans" panose="020B0606030504020204" pitchFamily="34" charset="0"/>
                <a:cs typeface="Open Sans" panose="020B0606030504020204" pitchFamily="34" charset="0"/>
              </a:rPr>
              <a:t>세상의 모든 리뷰를 남기다</a:t>
            </a:r>
            <a:endParaRPr lang="en-US" sz="800" dirty="0">
              <a:solidFill>
                <a:schemeClr val="tx1">
                  <a:lumMod val="50000"/>
                  <a:lumOff val="50000"/>
                </a:schemeClr>
              </a:solidFill>
              <a:latin typeface="Abel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00959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6"/>
          <p:cNvSpPr>
            <a:spLocks noGrp="1"/>
          </p:cNvSpPr>
          <p:nvPr>
            <p:ph type="pic" sz="quarter" idx="10"/>
          </p:nvPr>
        </p:nvSpPr>
        <p:spPr>
          <a:xfrm>
            <a:off x="771525" y="2247900"/>
            <a:ext cx="2651125" cy="252571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8" name="Picture Placeholder 16"/>
          <p:cNvSpPr>
            <a:spLocks noGrp="1"/>
          </p:cNvSpPr>
          <p:nvPr>
            <p:ph type="pic" sz="quarter" idx="11"/>
          </p:nvPr>
        </p:nvSpPr>
        <p:spPr>
          <a:xfrm>
            <a:off x="3451983" y="2247900"/>
            <a:ext cx="2651125" cy="252571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9" name="Picture Placeholder 16"/>
          <p:cNvSpPr>
            <a:spLocks noGrp="1"/>
          </p:cNvSpPr>
          <p:nvPr>
            <p:ph type="pic" sz="quarter" idx="12"/>
          </p:nvPr>
        </p:nvSpPr>
        <p:spPr>
          <a:xfrm>
            <a:off x="6118360" y="2247900"/>
            <a:ext cx="2651125" cy="252571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10" name="Picture Placeholder 16"/>
          <p:cNvSpPr>
            <a:spLocks noGrp="1"/>
          </p:cNvSpPr>
          <p:nvPr>
            <p:ph type="pic" sz="quarter" idx="13"/>
          </p:nvPr>
        </p:nvSpPr>
        <p:spPr>
          <a:xfrm>
            <a:off x="8774550" y="2247900"/>
            <a:ext cx="2651125" cy="252571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866B640-4F85-4CB2-AAE3-C871F177BC3D}"/>
              </a:ext>
            </a:extLst>
          </p:cNvPr>
          <p:cNvSpPr txBox="1"/>
          <p:nvPr userDrawn="1"/>
        </p:nvSpPr>
        <p:spPr>
          <a:xfrm>
            <a:off x="5142053" y="6596390"/>
            <a:ext cx="190789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b="1" dirty="0">
                <a:solidFill>
                  <a:schemeClr val="accent6"/>
                </a:solidFill>
                <a:latin typeface="Abel"/>
                <a:ea typeface="Open Sans" panose="020B0606030504020204" pitchFamily="34" charset="0"/>
                <a:cs typeface="Open Sans" panose="020B0606030504020204" pitchFamily="34" charset="0"/>
              </a:rPr>
              <a:t>RE:VIEW</a:t>
            </a:r>
            <a:r>
              <a:rPr lang="en-US" sz="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bel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Abel"/>
                <a:ea typeface="Open Sans" panose="020B0606030504020204" pitchFamily="34" charset="0"/>
                <a:cs typeface="Open Sans" panose="020B0606030504020204" pitchFamily="34" charset="0"/>
              </a:rPr>
              <a:t>세상의 모든 리뷰를 남기다</a:t>
            </a:r>
            <a:endParaRPr lang="en-US" sz="800" dirty="0">
              <a:solidFill>
                <a:schemeClr val="tx1">
                  <a:lumMod val="50000"/>
                  <a:lumOff val="50000"/>
                </a:schemeClr>
              </a:solidFill>
              <a:latin typeface="Abel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14872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10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Full Image</a:t>
            </a:r>
          </a:p>
        </p:txBody>
      </p:sp>
    </p:spTree>
    <p:extLst>
      <p:ext uri="{BB962C8B-B14F-4D97-AF65-F5344CB8AC3E}">
        <p14:creationId xmlns:p14="http://schemas.microsoft.com/office/powerpoint/2010/main" val="29423070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3 New Produ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47"/>
          <p:cNvSpPr>
            <a:spLocks noGrp="1"/>
          </p:cNvSpPr>
          <p:nvPr>
            <p:ph type="pic" sz="quarter" idx="10"/>
          </p:nvPr>
        </p:nvSpPr>
        <p:spPr>
          <a:xfrm>
            <a:off x="914400" y="1603375"/>
            <a:ext cx="3286125" cy="217011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7" name="Picture Placeholder 47"/>
          <p:cNvSpPr>
            <a:spLocks noGrp="1"/>
          </p:cNvSpPr>
          <p:nvPr>
            <p:ph type="pic" sz="quarter" idx="11"/>
          </p:nvPr>
        </p:nvSpPr>
        <p:spPr>
          <a:xfrm>
            <a:off x="4452605" y="1603375"/>
            <a:ext cx="3286125" cy="217011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8" name="Picture Placeholder 47"/>
          <p:cNvSpPr>
            <a:spLocks noGrp="1"/>
          </p:cNvSpPr>
          <p:nvPr>
            <p:ph type="pic" sz="quarter" idx="12"/>
          </p:nvPr>
        </p:nvSpPr>
        <p:spPr>
          <a:xfrm>
            <a:off x="7990810" y="1609067"/>
            <a:ext cx="3286125" cy="217011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4F67BD-A64F-4920-BEFF-8141C35F0567}"/>
              </a:ext>
            </a:extLst>
          </p:cNvPr>
          <p:cNvSpPr txBox="1"/>
          <p:nvPr userDrawn="1"/>
        </p:nvSpPr>
        <p:spPr>
          <a:xfrm>
            <a:off x="5142053" y="6596390"/>
            <a:ext cx="190789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b="1" dirty="0">
                <a:solidFill>
                  <a:schemeClr val="accent6"/>
                </a:solidFill>
                <a:latin typeface="Abel"/>
                <a:ea typeface="Open Sans" panose="020B0606030504020204" pitchFamily="34" charset="0"/>
                <a:cs typeface="Open Sans" panose="020B0606030504020204" pitchFamily="34" charset="0"/>
              </a:rPr>
              <a:t>RE:VIEW</a:t>
            </a:r>
            <a:r>
              <a:rPr lang="en-US" sz="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bel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Abel"/>
                <a:ea typeface="Open Sans" panose="020B0606030504020204" pitchFamily="34" charset="0"/>
                <a:cs typeface="Open Sans" panose="020B0606030504020204" pitchFamily="34" charset="0"/>
              </a:rPr>
              <a:t>세상의 모든 리뷰를 남기다</a:t>
            </a:r>
            <a:endParaRPr lang="en-US" sz="800" dirty="0">
              <a:solidFill>
                <a:schemeClr val="tx1">
                  <a:lumMod val="50000"/>
                  <a:lumOff val="50000"/>
                </a:schemeClr>
              </a:solidFill>
              <a:latin typeface="Abel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82050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99301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49" r:id="rId2"/>
    <p:sldLayoutId id="2147483650" r:id="rId3"/>
    <p:sldLayoutId id="2147483651" r:id="rId4"/>
    <p:sldLayoutId id="2147483652" r:id="rId5"/>
    <p:sldLayoutId id="2147483658" r:id="rId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18" Type="http://schemas.openxmlformats.org/officeDocument/2006/relationships/image" Target="../media/image26.png"/><Relationship Id="rId3" Type="http://schemas.openxmlformats.org/officeDocument/2006/relationships/image" Target="../media/image10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17" Type="http://schemas.openxmlformats.org/officeDocument/2006/relationships/image" Target="../media/image25.png"/><Relationship Id="rId2" Type="http://schemas.openxmlformats.org/officeDocument/2006/relationships/image" Target="../media/image9.png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5" Type="http://schemas.openxmlformats.org/officeDocument/2006/relationships/image" Target="../media/image23.png"/><Relationship Id="rId10" Type="http://schemas.openxmlformats.org/officeDocument/2006/relationships/image" Target="../media/image18.png"/><Relationship Id="rId4" Type="http://schemas.openxmlformats.org/officeDocument/2006/relationships/image" Target="../media/image11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E51F3DB9-8467-4DA6-ABDF-91FEAAE2E47D}"/>
              </a:ext>
            </a:extLst>
          </p:cNvPr>
          <p:cNvGrpSpPr/>
          <p:nvPr/>
        </p:nvGrpSpPr>
        <p:grpSpPr>
          <a:xfrm>
            <a:off x="1521603" y="2734578"/>
            <a:ext cx="4109950" cy="1758176"/>
            <a:chOff x="1521603" y="2516356"/>
            <a:chExt cx="4109950" cy="1758176"/>
          </a:xfrm>
        </p:grpSpPr>
        <p:sp>
          <p:nvSpPr>
            <p:cNvPr id="8" name="TextBox 7"/>
            <p:cNvSpPr txBox="1"/>
            <p:nvPr/>
          </p:nvSpPr>
          <p:spPr>
            <a:xfrm>
              <a:off x="1542870" y="3061055"/>
              <a:ext cx="359200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solidFill>
                    <a:schemeClr val="accent4"/>
                  </a:solidFill>
                  <a:latin typeface="Abel" panose="02000506030000020004" pitchFamily="2" charset="0"/>
                </a:rPr>
                <a:t>RE:VIEW PROJECT</a:t>
              </a:r>
              <a:endParaRPr lang="en-US" dirty="0">
                <a:solidFill>
                  <a:schemeClr val="tx2"/>
                </a:solidFill>
                <a:latin typeface="Abel" panose="02000506030000020004" pitchFamily="2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542870" y="3628201"/>
              <a:ext cx="408868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tx2"/>
                  </a:solidFill>
                  <a:latin typeface="Abel" panose="02000506030000020004"/>
                </a:rPr>
                <a:t>세상의 모든 </a:t>
              </a:r>
              <a:r>
                <a:rPr lang="ko-KR" altLang="en-US" sz="1200" dirty="0">
                  <a:solidFill>
                    <a:schemeClr val="tx2"/>
                  </a:solidFill>
                  <a:latin typeface="Abel" panose="02000506030000020004"/>
                  <a:cs typeface="Open Sans" panose="020B0606030504020204" pitchFamily="34" charset="0"/>
                </a:rPr>
                <a:t>리뷰를 남기다</a:t>
              </a:r>
              <a:endParaRPr lang="en-US" altLang="ko-KR" sz="1200" dirty="0">
                <a:solidFill>
                  <a:schemeClr val="tx2"/>
                </a:solidFill>
                <a:latin typeface="Abel" panose="02000506030000020004"/>
                <a:cs typeface="Open Sans" panose="020B0606030504020204" pitchFamily="34" charset="0"/>
              </a:endParaRPr>
            </a:p>
            <a:p>
              <a:r>
                <a:rPr lang="en-US" altLang="ko-KR" sz="1200" b="1" dirty="0">
                  <a:solidFill>
                    <a:schemeClr val="accent4"/>
                  </a:solidFill>
                  <a:latin typeface="Abel" panose="02000506030000020004"/>
                </a:rPr>
                <a:t>http://52.78.105.168:8080</a:t>
              </a:r>
            </a:p>
            <a:p>
              <a:r>
                <a:rPr lang="en-US" altLang="ko-KR" sz="1200" b="1" dirty="0">
                  <a:solidFill>
                    <a:schemeClr val="accent4"/>
                  </a:solidFill>
                  <a:latin typeface="Abel" panose="02000506030000020004"/>
                </a:rPr>
                <a:t>https://github.com/juhyeon-im/ProjectReview.git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521603" y="2516356"/>
              <a:ext cx="45719" cy="1730266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557815" y="2516356"/>
              <a:ext cx="309156" cy="276999"/>
            </a:xfrm>
            <a:prstGeom prst="rect">
              <a:avLst/>
            </a:prstGeom>
            <a:solidFill>
              <a:schemeClr val="accent4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  <a:latin typeface="untitled-font-5" panose="02000509000000000000" pitchFamily="49" charset="0"/>
                </a:rPr>
                <a:t>T</a:t>
              </a:r>
              <a:endParaRPr lang="en-US" sz="1200" dirty="0">
                <a:solidFill>
                  <a:schemeClr val="bg1"/>
                </a:solidFill>
                <a:latin typeface="Abel" panose="02000506030000020004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40282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0" name="표 49">
            <a:extLst>
              <a:ext uri="{FF2B5EF4-FFF2-40B4-BE49-F238E27FC236}">
                <a16:creationId xmlns:a16="http://schemas.microsoft.com/office/drawing/2014/main" id="{CCBB2B26-5930-46C3-AE75-7D5D7AD2FF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7910950"/>
              </p:ext>
            </p:extLst>
          </p:nvPr>
        </p:nvGraphicFramePr>
        <p:xfrm>
          <a:off x="2384362" y="1616350"/>
          <a:ext cx="7423276" cy="40784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822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8961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8306">
                  <a:extLst>
                    <a:ext uri="{9D8B030D-6E8A-4147-A177-3AD203B41FA5}">
                      <a16:colId xmlns:a16="http://schemas.microsoft.com/office/drawing/2014/main" val="2882905077"/>
                    </a:ext>
                  </a:extLst>
                </a:gridCol>
                <a:gridCol w="368306">
                  <a:extLst>
                    <a:ext uri="{9D8B030D-6E8A-4147-A177-3AD203B41FA5}">
                      <a16:colId xmlns:a16="http://schemas.microsoft.com/office/drawing/2014/main" val="658395173"/>
                    </a:ext>
                  </a:extLst>
                </a:gridCol>
                <a:gridCol w="368306">
                  <a:extLst>
                    <a:ext uri="{9D8B030D-6E8A-4147-A177-3AD203B41FA5}">
                      <a16:colId xmlns:a16="http://schemas.microsoft.com/office/drawing/2014/main" val="3419579650"/>
                    </a:ext>
                  </a:extLst>
                </a:gridCol>
                <a:gridCol w="368306">
                  <a:extLst>
                    <a:ext uri="{9D8B030D-6E8A-4147-A177-3AD203B41FA5}">
                      <a16:colId xmlns:a16="http://schemas.microsoft.com/office/drawing/2014/main" val="2088790523"/>
                    </a:ext>
                  </a:extLst>
                </a:gridCol>
                <a:gridCol w="368306">
                  <a:extLst>
                    <a:ext uri="{9D8B030D-6E8A-4147-A177-3AD203B41FA5}">
                      <a16:colId xmlns:a16="http://schemas.microsoft.com/office/drawing/2014/main" val="3512105303"/>
                    </a:ext>
                  </a:extLst>
                </a:gridCol>
                <a:gridCol w="368306">
                  <a:extLst>
                    <a:ext uri="{9D8B030D-6E8A-4147-A177-3AD203B41FA5}">
                      <a16:colId xmlns:a16="http://schemas.microsoft.com/office/drawing/2014/main" val="2260820469"/>
                    </a:ext>
                  </a:extLst>
                </a:gridCol>
                <a:gridCol w="368306">
                  <a:extLst>
                    <a:ext uri="{9D8B030D-6E8A-4147-A177-3AD203B41FA5}">
                      <a16:colId xmlns:a16="http://schemas.microsoft.com/office/drawing/2014/main" val="2684968861"/>
                    </a:ext>
                  </a:extLst>
                </a:gridCol>
                <a:gridCol w="368306">
                  <a:extLst>
                    <a:ext uri="{9D8B030D-6E8A-4147-A177-3AD203B41FA5}">
                      <a16:colId xmlns:a16="http://schemas.microsoft.com/office/drawing/2014/main" val="2389415149"/>
                    </a:ext>
                  </a:extLst>
                </a:gridCol>
                <a:gridCol w="368306">
                  <a:extLst>
                    <a:ext uri="{9D8B030D-6E8A-4147-A177-3AD203B41FA5}">
                      <a16:colId xmlns:a16="http://schemas.microsoft.com/office/drawing/2014/main" val="783341067"/>
                    </a:ext>
                  </a:extLst>
                </a:gridCol>
                <a:gridCol w="36830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8306">
                  <a:extLst>
                    <a:ext uri="{9D8B030D-6E8A-4147-A177-3AD203B41FA5}">
                      <a16:colId xmlns:a16="http://schemas.microsoft.com/office/drawing/2014/main" val="12983039"/>
                    </a:ext>
                  </a:extLst>
                </a:gridCol>
              </a:tblGrid>
              <a:tr h="225240">
                <a:tc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8800" marR="28800" marT="28800" marB="288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8800" marR="28800" marT="28800" marB="288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28800" marR="28800" marT="28800" marB="288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28800" marR="28800" marT="28800" marB="288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28800" marR="28800" marT="28800" marB="288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28800" marR="28800" marT="28800" marB="28800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28800" marR="28800" marT="28800" marB="288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28800" marR="28800" marT="28800" marB="288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28800" marR="28800" marT="28800" marB="288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28800" marR="28800" marT="28800" marB="28800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28800" marR="28800" marT="28800" marB="288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28800" marR="28800" marT="28800" marB="288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1000" b="1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8800" marR="28800" marT="28800" marB="288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1738935"/>
                  </a:ext>
                </a:extLst>
              </a:tr>
              <a:tr h="22524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bel" panose="02000506030000020004"/>
                          <a:ea typeface="맑은 고딕" panose="020B0503020000020004" pitchFamily="50" charset="-127"/>
                        </a:rPr>
                        <a:t>프로젝트 셋팅</a:t>
                      </a:r>
                    </a:p>
                  </a:txBody>
                  <a:tcPr marL="21600" marR="21600" marT="72000" marB="72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bel" panose="02000506030000020004"/>
                          <a:ea typeface="맑은 고딕" panose="020B0503020000020004" pitchFamily="50" charset="-127"/>
                        </a:rPr>
                        <a:t>MyBatis</a:t>
                      </a:r>
                      <a:r>
                        <a:rPr lang="en-US" altLang="ko-KR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bel" panose="02000506030000020004"/>
                          <a:ea typeface="맑은 고딕" panose="020B0503020000020004" pitchFamily="50" charset="-127"/>
                        </a:rPr>
                        <a:t>, Apache Tomcat </a:t>
                      </a:r>
                      <a:r>
                        <a:rPr lang="ko-KR" alt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bel" panose="02000506030000020004"/>
                          <a:ea typeface="맑은 고딕" panose="020B0503020000020004" pitchFamily="50" charset="-127"/>
                        </a:rPr>
                        <a:t>연동</a:t>
                      </a:r>
                      <a:endParaRPr lang="en-US" altLang="ko-KR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72000" marB="7200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8800" marR="28800" marT="28800" marB="288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8800" marR="28800" marT="28800" marB="288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8800" marR="28800" marT="28800" marB="288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8800" marR="28800" marT="28800" marB="28800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8800" marR="28800" marT="28800" marB="288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8800" marR="28800" marT="28800" marB="288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8800" marR="28800" marT="28800" marB="288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8800" marR="28800" marT="28800" marB="28800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8800" marR="28800" marT="28800" marB="288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8800" marR="28800" marT="28800" marB="288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8800" marR="28800" marT="28800" marB="288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1826568"/>
                  </a:ext>
                </a:extLst>
              </a:tr>
              <a:tr h="2252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bel" panose="02000506030000020004"/>
                          <a:ea typeface="맑은 고딕" panose="020B0503020000020004" pitchFamily="50" charset="-127"/>
                        </a:rPr>
                        <a:t>UI </a:t>
                      </a:r>
                      <a:r>
                        <a:rPr lang="ko-KR" alt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bel" panose="02000506030000020004"/>
                          <a:ea typeface="맑은 고딕" panose="020B0503020000020004" pitchFamily="50" charset="-127"/>
                        </a:rPr>
                        <a:t>구현</a:t>
                      </a:r>
                    </a:p>
                  </a:txBody>
                  <a:tcPr marL="21600" marR="21600" marT="72000" marB="7200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8800" marR="28800" marT="28800" marB="288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8800" marR="28800" marT="28800" marB="288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8800" marR="28800" marT="28800" marB="288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8800" marR="28800" marT="28800" marB="28800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8800" marR="28800" marT="28800" marB="288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8800" marR="28800" marT="28800" marB="288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8800" marR="28800" marT="28800" marB="288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8800" marR="28800" marT="28800" marB="28800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8800" marR="28800" marT="28800" marB="288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8800" marR="28800" marT="28800" marB="288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8800" marR="28800" marT="28800" marB="288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2597866"/>
                  </a:ext>
                </a:extLst>
              </a:tr>
              <a:tr h="22524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bel" panose="02000506030000020004"/>
                          <a:ea typeface="맑은 고딕" panose="020B0503020000020004" pitchFamily="50" charset="-127"/>
                        </a:rPr>
                        <a:t>DB</a:t>
                      </a:r>
                      <a:endParaRPr lang="ko-KR" altLang="en-US" sz="1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72000" marB="72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bel" panose="02000506030000020004"/>
                          <a:ea typeface="맑은 고딕" panose="020B0503020000020004" pitchFamily="50" charset="-127"/>
                        </a:rPr>
                        <a:t>데이터베이스 구상</a:t>
                      </a:r>
                    </a:p>
                  </a:txBody>
                  <a:tcPr marL="21600" marR="21600" marT="72000" marB="7200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8800" marR="28800" marT="28800" marB="288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8800" marR="28800" marT="28800" marB="288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8800" marR="28800" marT="28800" marB="288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8800" marR="28800" marT="28800" marB="28800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8800" marR="28800" marT="28800" marB="288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8800" marR="28800" marT="28800" marB="288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8800" marR="28800" marT="28800" marB="288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8800" marR="28800" marT="28800" marB="28800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8800" marR="28800" marT="28800" marB="288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8800" marR="28800" marT="28800" marB="288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8800" marR="28800" marT="28800" marB="288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9556967"/>
                  </a:ext>
                </a:extLst>
              </a:tr>
              <a:tr h="2252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72000" marB="72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bel" panose="02000506030000020004"/>
                          <a:ea typeface="맑은 고딕" panose="020B0503020000020004" pitchFamily="50" charset="-127"/>
                        </a:rPr>
                        <a:t>데이터베이스 구현</a:t>
                      </a:r>
                    </a:p>
                  </a:txBody>
                  <a:tcPr marL="21600" marR="21600" marT="72000" marB="7200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8800" marR="28800" marT="28800" marB="288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8800" marR="28800" marT="28800" marB="288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8800" marR="28800" marT="28800" marB="288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8800" marR="28800" marT="28800" marB="28800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8800" marR="28800" marT="28800" marB="288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8800" marR="28800" marT="28800" marB="288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8800" marR="28800" marT="28800" marB="288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8800" marR="28800" marT="28800" marB="28800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8800" marR="28800" marT="28800" marB="288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8800" marR="28800" marT="28800" marB="288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8800" marR="28800" marT="28800" marB="288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0331874"/>
                  </a:ext>
                </a:extLst>
              </a:tr>
              <a:tr h="225240">
                <a:tc rowSpan="6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bel" panose="02000506030000020004"/>
                          <a:ea typeface="맑은 고딕" panose="020B0503020000020004" pitchFamily="50" charset="-127"/>
                        </a:rPr>
                        <a:t>프로젝트 상세</a:t>
                      </a:r>
                    </a:p>
                  </a:txBody>
                  <a:tcPr marL="21600" marR="21600" marT="72000" marB="72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bel" panose="02000506030000020004"/>
                          <a:ea typeface="맑은 고딕" panose="020B0503020000020004" pitchFamily="50" charset="-127"/>
                        </a:rPr>
                        <a:t>메인</a:t>
                      </a:r>
                    </a:p>
                  </a:txBody>
                  <a:tcPr marL="21600" marR="21600" marT="72000" marB="7200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8800" marR="28800" marT="28800" marB="288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8800" marR="28800" marT="28800" marB="288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8800" marR="28800" marT="28800" marB="288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8800" marR="28800" marT="28800" marB="28800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8800" marR="28800" marT="28800" marB="288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8800" marR="28800" marT="28800" marB="288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8800" marR="28800" marT="28800" marB="288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8800" marR="28800" marT="28800" marB="28800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8800" marR="28800" marT="28800" marB="288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8800" marR="28800" marT="28800" marB="288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8800" marR="28800" marT="28800" marB="288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2592944"/>
                  </a:ext>
                </a:extLst>
              </a:tr>
              <a:tr h="2252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373A4F"/>
                        </a:solidFill>
                        <a:latin typeface="+mn-ea"/>
                        <a:ea typeface="+mn-ea"/>
                      </a:endParaRPr>
                    </a:p>
                  </a:txBody>
                  <a:tcPr marL="91070" marR="91070" marT="45535" marB="4553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bel" panose="02000506030000020004"/>
                          <a:ea typeface="맑은 고딕" panose="020B0503020000020004" pitchFamily="50" charset="-127"/>
                        </a:rPr>
                        <a:t>회원 및 이웃</a:t>
                      </a:r>
                    </a:p>
                  </a:txBody>
                  <a:tcPr marL="21600" marR="21600" marT="72000" marB="7200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8800" marR="28800" marT="28800" marB="288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8800" marR="28800" marT="28800" marB="288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8800" marR="28800" marT="28800" marB="288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8800" marR="28800" marT="28800" marB="28800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8800" marR="28800" marT="28800" marB="288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8800" marR="28800" marT="28800" marB="288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8800" marR="28800" marT="28800" marB="288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8800" marR="28800" marT="28800" marB="28800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8800" marR="28800" marT="28800" marB="288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8800" marR="28800" marT="28800" marB="288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8800" marR="28800" marT="28800" marB="288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6083380"/>
                  </a:ext>
                </a:extLst>
              </a:tr>
              <a:tr h="225240"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bel" panose="02000506030000020004"/>
                          <a:ea typeface="+mn-ea"/>
                        </a:rPr>
                        <a:t>방명록</a:t>
                      </a:r>
                    </a:p>
                  </a:txBody>
                  <a:tcPr marL="21600" marR="21600" marT="72000" marB="7200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8800" marR="28800" marT="28800" marB="288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8800" marR="28800" marT="28800" marB="288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8800" marR="28800" marT="28800" marB="288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8800" marR="28800" marT="28800" marB="28800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8800" marR="28800" marT="28800" marB="288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8800" marR="28800" marT="28800" marB="288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8800" marR="28800" marT="28800" marB="288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8800" marR="28800" marT="28800" marB="28800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8800" marR="28800" marT="28800" marB="288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8800" marR="28800" marT="28800" marB="288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8800" marR="28800" marT="28800" marB="288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9141727"/>
                  </a:ext>
                </a:extLst>
              </a:tr>
              <a:tr h="2252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bel" panose="02000506030000020004"/>
                          <a:ea typeface="+mn-ea"/>
                        </a:rPr>
                        <a:t>블로그 및 리뷰</a:t>
                      </a:r>
                    </a:p>
                  </a:txBody>
                  <a:tcPr marL="21600" marR="21600" marT="72000" marB="7200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8800" marR="28800" marT="28800" marB="288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8800" marR="28800" marT="28800" marB="288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8800" marR="28800" marT="28800" marB="288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8800" marR="28800" marT="28800" marB="28800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8800" marR="28800" marT="28800" marB="288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8800" marR="28800" marT="28800" marB="288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8800" marR="28800" marT="28800" marB="288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8800" marR="28800" marT="28800" marB="28800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8800" marR="28800" marT="28800" marB="288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8800" marR="28800" marT="28800" marB="288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8800" marR="28800" marT="28800" marB="288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4290275"/>
                  </a:ext>
                </a:extLst>
              </a:tr>
              <a:tr h="225240"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bel" panose="02000506030000020004"/>
                          <a:ea typeface="맑은 고딕" panose="020B0503020000020004" pitchFamily="50" charset="-127"/>
                        </a:rPr>
                        <a:t>메시지</a:t>
                      </a:r>
                    </a:p>
                  </a:txBody>
                  <a:tcPr marL="21600" marR="21600" marT="72000" marB="7200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8800" marR="28800" marT="28800" marB="288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8800" marR="28800" marT="28800" marB="288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8800" marR="28800" marT="28800" marB="288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8800" marR="28800" marT="28800" marB="28800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8800" marR="28800" marT="28800" marB="288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8800" marR="28800" marT="28800" marB="288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8800" marR="28800" marT="28800" marB="288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8800" marR="28800" marT="28800" marB="28800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8800" marR="28800" marT="28800" marB="288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8800" marR="28800" marT="28800" marB="288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8800" marR="28800" marT="28800" marB="288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5395255"/>
                  </a:ext>
                </a:extLst>
              </a:tr>
              <a:tr h="2252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bel" panose="02000506030000020004"/>
                          <a:ea typeface="맑은 고딕" panose="020B0503020000020004" pitchFamily="50" charset="-127"/>
                        </a:rPr>
                        <a:t>카카오 </a:t>
                      </a:r>
                      <a:r>
                        <a:rPr lang="en-US" altLang="ko-KR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bel" panose="02000506030000020004"/>
                          <a:ea typeface="맑은 고딕" panose="020B0503020000020004" pitchFamily="50" charset="-127"/>
                        </a:rPr>
                        <a:t>MAP</a:t>
                      </a:r>
                      <a:endParaRPr lang="ko-KR" alt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72000" marB="7200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8800" marR="28800" marT="28800" marB="288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8800" marR="28800" marT="28800" marB="288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8800" marR="28800" marT="28800" marB="288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8800" marR="28800" marT="28800" marB="28800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8800" marR="28800" marT="28800" marB="288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8800" marR="28800" marT="28800" marB="288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8800" marR="28800" marT="28800" marB="288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8800" marR="28800" marT="28800" marB="28800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8800" marR="28800" marT="28800" marB="288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8800" marR="28800" marT="28800" marB="288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8800" marR="28800" marT="28800" marB="288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7238339"/>
                  </a:ext>
                </a:extLst>
              </a:tr>
              <a:tr h="22524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bel" panose="02000506030000020004"/>
                          <a:ea typeface="맑은 고딕" panose="020B0503020000020004" pitchFamily="50" charset="-127"/>
                        </a:rPr>
                        <a:t>유지보수</a:t>
                      </a:r>
                    </a:p>
                  </a:txBody>
                  <a:tcPr marL="21600" marR="21600" marT="72000" marB="72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bel" panose="02000506030000020004"/>
                          <a:ea typeface="맑은 고딕" panose="020B0503020000020004" pitchFamily="50" charset="-127"/>
                        </a:rPr>
                        <a:t>테스트 및 버그 수정</a:t>
                      </a:r>
                    </a:p>
                  </a:txBody>
                  <a:tcPr marL="21600" marR="21600" marT="72000" marB="7200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8800" marR="28800" marT="28800" marB="288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8800" marR="28800" marT="28800" marB="288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8800" marR="28800" marT="28800" marB="288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8800" marR="28800" marT="28800" marB="28800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8800" marR="28800" marT="28800" marB="288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8800" marR="28800" marT="28800" marB="288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8800" marR="28800" marT="28800" marB="288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8800" marR="28800" marT="28800" marB="28800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8800" marR="28800" marT="28800" marB="288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8800" marR="28800" marT="28800" marB="288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8800" marR="28800" marT="28800" marB="288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7960061"/>
                  </a:ext>
                </a:extLst>
              </a:tr>
              <a:tr h="2252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373A4F"/>
                        </a:solidFill>
                        <a:latin typeface="+mn-ea"/>
                        <a:ea typeface="+mn-ea"/>
                      </a:endParaRPr>
                    </a:p>
                  </a:txBody>
                  <a:tcPr marL="86512" marR="86512" marT="43256" marB="432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bel" panose="02000506030000020004"/>
                          <a:ea typeface="맑은 고딕" panose="020B0503020000020004" pitchFamily="50" charset="-127"/>
                        </a:rPr>
                        <a:t>문서 작성</a:t>
                      </a:r>
                    </a:p>
                  </a:txBody>
                  <a:tcPr marL="21600" marR="21600" marT="72000" marB="7200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8800" marR="28800" marT="28800" marB="288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8800" marR="28800" marT="28800" marB="288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8800" marR="28800" marT="28800" marB="288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8800" marR="28800" marT="28800" marB="28800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8800" marR="28800" marT="28800" marB="288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8800" marR="28800" marT="28800" marB="288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8800" marR="28800" marT="28800" marB="288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8800" marR="28800" marT="28800" marB="28800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8800" marR="28800" marT="28800" marB="288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8800" marR="28800" marT="28800" marB="288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8800" marR="28800" marT="28800" marB="288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0904910"/>
                  </a:ext>
                </a:extLst>
              </a:tr>
              <a:tr h="2252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bel" panose="02000506030000020004"/>
                          <a:ea typeface="맑은 고딕" panose="020B0503020000020004" pitchFamily="50" charset="-127"/>
                        </a:rPr>
                        <a:t>AWS</a:t>
                      </a:r>
                      <a:endParaRPr lang="ko-KR" altLang="en-US" sz="1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72000" marB="72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bel" panose="02000506030000020004"/>
                          <a:ea typeface="맑은 고딕" panose="020B0503020000020004" pitchFamily="50" charset="-127"/>
                        </a:rPr>
                        <a:t>웹 서버 업로드</a:t>
                      </a:r>
                    </a:p>
                  </a:txBody>
                  <a:tcPr marL="21600" marR="21600" marT="72000" marB="7200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8800" marR="28800" marT="28800" marB="288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8800" marR="28800" marT="28800" marB="288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8800" marR="28800" marT="28800" marB="288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8800" marR="28800" marT="28800" marB="28800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8800" marR="28800" marT="28800" marB="288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8800" marR="28800" marT="28800" marB="288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8800" marR="28800" marT="28800" marB="288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8800" marR="28800" marT="28800" marB="28800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8800" marR="28800" marT="28800" marB="288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8800" marR="28800" marT="28800" marB="288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8800" marR="28800" marT="28800" marB="288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3698051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615D115A-E92E-4D86-AB2C-BF0C139F237F}"/>
              </a:ext>
            </a:extLst>
          </p:cNvPr>
          <p:cNvSpPr/>
          <p:nvPr/>
        </p:nvSpPr>
        <p:spPr>
          <a:xfrm>
            <a:off x="1124407" y="9732"/>
            <a:ext cx="114326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bel" panose="0200050603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프로젝트 개요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9DEA7D-3A20-4FAA-A7E9-252373E017A0}"/>
              </a:ext>
            </a:extLst>
          </p:cNvPr>
          <p:cNvSpPr txBox="1"/>
          <p:nvPr/>
        </p:nvSpPr>
        <p:spPr>
          <a:xfrm>
            <a:off x="785853" y="0"/>
            <a:ext cx="338554" cy="276999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bel" panose="02000506030000020004" pitchFamily="2" charset="0"/>
              </a:rPr>
              <a:t>02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9106D0-EDF0-47BC-8939-7A0E2A6F3C36}"/>
              </a:ext>
            </a:extLst>
          </p:cNvPr>
          <p:cNvSpPr txBox="1"/>
          <p:nvPr/>
        </p:nvSpPr>
        <p:spPr>
          <a:xfrm>
            <a:off x="800100" y="308846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bel" panose="02000506030000020004" pitchFamily="2" charset="0"/>
              </a:rPr>
              <a:t>개발일정</a:t>
            </a:r>
            <a:endParaRPr lang="en-US" sz="3200" b="1" dirty="0">
              <a:solidFill>
                <a:schemeClr val="tx1">
                  <a:lumMod val="65000"/>
                  <a:lumOff val="35000"/>
                </a:schemeClr>
              </a:solidFill>
              <a:latin typeface="Abel" panose="02000506030000020004" pitchFamily="2" charset="0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3AED50AC-EE74-4EAD-AFE6-5BC39A8DFF09}"/>
              </a:ext>
            </a:extLst>
          </p:cNvPr>
          <p:cNvSpPr/>
          <p:nvPr/>
        </p:nvSpPr>
        <p:spPr>
          <a:xfrm>
            <a:off x="772136" y="-3946"/>
            <a:ext cx="45719" cy="89756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580374D8-BEE2-4EE6-B2DA-2ED0625A1702}"/>
              </a:ext>
            </a:extLst>
          </p:cNvPr>
          <p:cNvGrpSpPr/>
          <p:nvPr/>
        </p:nvGrpSpPr>
        <p:grpSpPr>
          <a:xfrm>
            <a:off x="5756814" y="1218443"/>
            <a:ext cx="4050824" cy="4379510"/>
            <a:chOff x="5756814" y="1377834"/>
            <a:chExt cx="4050824" cy="4379510"/>
          </a:xfrm>
        </p:grpSpPr>
        <p:sp>
          <p:nvSpPr>
            <p:cNvPr id="46" name="Rectangle 9">
              <a:extLst>
                <a:ext uri="{FF2B5EF4-FFF2-40B4-BE49-F238E27FC236}">
                  <a16:creationId xmlns:a16="http://schemas.microsoft.com/office/drawing/2014/main" id="{52A16B0F-2BEA-4FE5-A289-4C07815EF783}"/>
                </a:ext>
              </a:extLst>
            </p:cNvPr>
            <p:cNvSpPr/>
            <p:nvPr/>
          </p:nvSpPr>
          <p:spPr>
            <a:xfrm>
              <a:off x="5761576" y="2107875"/>
              <a:ext cx="164831" cy="914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1CA59917-EDAE-4BE4-9ED0-27E023B20BFC}"/>
                </a:ext>
              </a:extLst>
            </p:cNvPr>
            <p:cNvSpPr txBox="1"/>
            <p:nvPr/>
          </p:nvSpPr>
          <p:spPr>
            <a:xfrm>
              <a:off x="5756814" y="1377834"/>
              <a:ext cx="704634" cy="306467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wrap="none" rtlCol="0" anchor="ctr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Abel" panose="02000506030000020004" pitchFamily="2" charset="0"/>
                </a:rPr>
                <a:t>6 (June)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C9C3F12F-986A-4643-8A58-1D0414F2A5DE}"/>
                </a:ext>
              </a:extLst>
            </p:cNvPr>
            <p:cNvSpPr txBox="1"/>
            <p:nvPr/>
          </p:nvSpPr>
          <p:spPr>
            <a:xfrm>
              <a:off x="6865559" y="1377834"/>
              <a:ext cx="649689" cy="306467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wrap="none" rtlCol="0" anchor="ctr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Abel" panose="02000506030000020004" pitchFamily="2" charset="0"/>
                </a:rPr>
                <a:t>7 (July)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56A99493-F39C-414A-9D86-B713746E56CA}"/>
                </a:ext>
              </a:extLst>
            </p:cNvPr>
            <p:cNvSpPr txBox="1"/>
            <p:nvPr/>
          </p:nvSpPr>
          <p:spPr>
            <a:xfrm>
              <a:off x="8335030" y="1377834"/>
              <a:ext cx="848047" cy="306467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wrap="none" rtlCol="0" anchor="ctr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Abel" panose="02000506030000020004" pitchFamily="2" charset="0"/>
                </a:rPr>
                <a:t>8 (August)</a:t>
              </a:r>
            </a:p>
          </p:txBody>
        </p:sp>
        <p:sp>
          <p:nvSpPr>
            <p:cNvPr id="56" name="Rectangle 9">
              <a:extLst>
                <a:ext uri="{FF2B5EF4-FFF2-40B4-BE49-F238E27FC236}">
                  <a16:creationId xmlns:a16="http://schemas.microsoft.com/office/drawing/2014/main" id="{4F7F3E64-21E7-469D-A9CE-951D8D05D9DF}"/>
                </a:ext>
              </a:extLst>
            </p:cNvPr>
            <p:cNvSpPr/>
            <p:nvPr/>
          </p:nvSpPr>
          <p:spPr>
            <a:xfrm>
              <a:off x="5761575" y="2396799"/>
              <a:ext cx="732094" cy="914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9">
              <a:extLst>
                <a:ext uri="{FF2B5EF4-FFF2-40B4-BE49-F238E27FC236}">
                  <a16:creationId xmlns:a16="http://schemas.microsoft.com/office/drawing/2014/main" id="{F8AFCD37-5A06-47BD-873A-8B3F8AAB3F16}"/>
                </a:ext>
              </a:extLst>
            </p:cNvPr>
            <p:cNvSpPr/>
            <p:nvPr/>
          </p:nvSpPr>
          <p:spPr>
            <a:xfrm>
              <a:off x="5761576" y="2685723"/>
              <a:ext cx="274893" cy="914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9">
              <a:extLst>
                <a:ext uri="{FF2B5EF4-FFF2-40B4-BE49-F238E27FC236}">
                  <a16:creationId xmlns:a16="http://schemas.microsoft.com/office/drawing/2014/main" id="{13CB52CF-3C34-4DB7-B5A9-B8A11443DF92}"/>
                </a:ext>
              </a:extLst>
            </p:cNvPr>
            <p:cNvSpPr/>
            <p:nvPr/>
          </p:nvSpPr>
          <p:spPr>
            <a:xfrm>
              <a:off x="5926407" y="2986554"/>
              <a:ext cx="339187" cy="914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9">
              <a:extLst>
                <a:ext uri="{FF2B5EF4-FFF2-40B4-BE49-F238E27FC236}">
                  <a16:creationId xmlns:a16="http://schemas.microsoft.com/office/drawing/2014/main" id="{919AB890-E615-4054-BFD9-7F0EBC208275}"/>
                </a:ext>
              </a:extLst>
            </p:cNvPr>
            <p:cNvSpPr/>
            <p:nvPr/>
          </p:nvSpPr>
          <p:spPr>
            <a:xfrm>
              <a:off x="8158292" y="3293382"/>
              <a:ext cx="549337" cy="914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9">
              <a:extLst>
                <a:ext uri="{FF2B5EF4-FFF2-40B4-BE49-F238E27FC236}">
                  <a16:creationId xmlns:a16="http://schemas.microsoft.com/office/drawing/2014/main" id="{683E7689-1201-44D6-84C9-5AE6AB41F6F6}"/>
                </a:ext>
              </a:extLst>
            </p:cNvPr>
            <p:cNvSpPr/>
            <p:nvPr/>
          </p:nvSpPr>
          <p:spPr>
            <a:xfrm>
              <a:off x="6129606" y="3585451"/>
              <a:ext cx="1102105" cy="914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9">
              <a:extLst>
                <a:ext uri="{FF2B5EF4-FFF2-40B4-BE49-F238E27FC236}">
                  <a16:creationId xmlns:a16="http://schemas.microsoft.com/office/drawing/2014/main" id="{A4B0897F-7A71-430F-8493-488B2F377C11}"/>
                </a:ext>
              </a:extLst>
            </p:cNvPr>
            <p:cNvSpPr/>
            <p:nvPr/>
          </p:nvSpPr>
          <p:spPr>
            <a:xfrm>
              <a:off x="6129605" y="3883707"/>
              <a:ext cx="364063" cy="914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9">
              <a:extLst>
                <a:ext uri="{FF2B5EF4-FFF2-40B4-BE49-F238E27FC236}">
                  <a16:creationId xmlns:a16="http://schemas.microsoft.com/office/drawing/2014/main" id="{09D3CD88-6A8E-449F-989A-7D4EF115DF5F}"/>
                </a:ext>
              </a:extLst>
            </p:cNvPr>
            <p:cNvSpPr/>
            <p:nvPr/>
          </p:nvSpPr>
          <p:spPr>
            <a:xfrm>
              <a:off x="6865558" y="4181967"/>
              <a:ext cx="1102105" cy="914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9">
              <a:extLst>
                <a:ext uri="{FF2B5EF4-FFF2-40B4-BE49-F238E27FC236}">
                  <a16:creationId xmlns:a16="http://schemas.microsoft.com/office/drawing/2014/main" id="{D145EF38-F501-4571-A077-639BA105C8E8}"/>
                </a:ext>
              </a:extLst>
            </p:cNvPr>
            <p:cNvSpPr/>
            <p:nvPr/>
          </p:nvSpPr>
          <p:spPr>
            <a:xfrm>
              <a:off x="7777957" y="4476865"/>
              <a:ext cx="747712" cy="914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ectangle 9">
              <a:extLst>
                <a:ext uri="{FF2B5EF4-FFF2-40B4-BE49-F238E27FC236}">
                  <a16:creationId xmlns:a16="http://schemas.microsoft.com/office/drawing/2014/main" id="{A16E3959-F9C5-4363-95EF-F3E36246C7F4}"/>
                </a:ext>
              </a:extLst>
            </p:cNvPr>
            <p:cNvSpPr/>
            <p:nvPr/>
          </p:nvSpPr>
          <p:spPr>
            <a:xfrm>
              <a:off x="8146257" y="4775315"/>
              <a:ext cx="1121569" cy="914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Rectangle 9">
              <a:extLst>
                <a:ext uri="{FF2B5EF4-FFF2-40B4-BE49-F238E27FC236}">
                  <a16:creationId xmlns:a16="http://schemas.microsoft.com/office/drawing/2014/main" id="{1642DDE3-B8FF-4C49-8C10-4F0B5206EADA}"/>
                </a:ext>
              </a:extLst>
            </p:cNvPr>
            <p:cNvSpPr/>
            <p:nvPr/>
          </p:nvSpPr>
          <p:spPr>
            <a:xfrm>
              <a:off x="8707629" y="5072178"/>
              <a:ext cx="1100009" cy="914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Rectangle 9">
              <a:extLst>
                <a:ext uri="{FF2B5EF4-FFF2-40B4-BE49-F238E27FC236}">
                  <a16:creationId xmlns:a16="http://schemas.microsoft.com/office/drawing/2014/main" id="{830CB0A1-ACA6-40EE-B802-95A8503A4A3F}"/>
                </a:ext>
              </a:extLst>
            </p:cNvPr>
            <p:cNvSpPr/>
            <p:nvPr/>
          </p:nvSpPr>
          <p:spPr>
            <a:xfrm>
              <a:off x="9444038" y="5369041"/>
              <a:ext cx="363600" cy="914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9">
              <a:extLst>
                <a:ext uri="{FF2B5EF4-FFF2-40B4-BE49-F238E27FC236}">
                  <a16:creationId xmlns:a16="http://schemas.microsoft.com/office/drawing/2014/main" id="{66BDB837-603D-4B7E-B7D8-6063AB2AED9A}"/>
                </a:ext>
              </a:extLst>
            </p:cNvPr>
            <p:cNvSpPr/>
            <p:nvPr/>
          </p:nvSpPr>
          <p:spPr>
            <a:xfrm>
              <a:off x="9070181" y="5665904"/>
              <a:ext cx="737457" cy="914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5716047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21">
            <a:extLst>
              <a:ext uri="{FF2B5EF4-FFF2-40B4-BE49-F238E27FC236}">
                <a16:creationId xmlns:a16="http://schemas.microsoft.com/office/drawing/2014/main" id="{0AEE21D6-9B62-4A9D-B443-4C972B703247}"/>
              </a:ext>
            </a:extLst>
          </p:cNvPr>
          <p:cNvSpPr/>
          <p:nvPr/>
        </p:nvSpPr>
        <p:spPr>
          <a:xfrm>
            <a:off x="1809226" y="3506893"/>
            <a:ext cx="2286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bel" panose="02000506030000020004" pitchFamily="2" charset="0"/>
              </a:rPr>
              <a:t>Web Server</a:t>
            </a:r>
          </a:p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bel" panose="02000506030000020004" pitchFamily="2" charset="0"/>
              </a:rPr>
              <a:t>Apache Tomcat 9.0.14</a:t>
            </a:r>
          </a:p>
        </p:txBody>
      </p:sp>
      <p:sp>
        <p:nvSpPr>
          <p:cNvPr id="2" name="Rectangle 7">
            <a:extLst>
              <a:ext uri="{FF2B5EF4-FFF2-40B4-BE49-F238E27FC236}">
                <a16:creationId xmlns:a16="http://schemas.microsoft.com/office/drawing/2014/main" id="{09E22070-6C17-4250-9CBE-7E715F6AC57C}"/>
              </a:ext>
            </a:extLst>
          </p:cNvPr>
          <p:cNvSpPr/>
          <p:nvPr/>
        </p:nvSpPr>
        <p:spPr>
          <a:xfrm>
            <a:off x="1809226" y="2228453"/>
            <a:ext cx="18288" cy="277090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8">
            <a:extLst>
              <a:ext uri="{FF2B5EF4-FFF2-40B4-BE49-F238E27FC236}">
                <a16:creationId xmlns:a16="http://schemas.microsoft.com/office/drawing/2014/main" id="{2D1465F8-33C0-4ABF-B610-591DAF519DB3}"/>
              </a:ext>
            </a:extLst>
          </p:cNvPr>
          <p:cNvSpPr/>
          <p:nvPr/>
        </p:nvSpPr>
        <p:spPr>
          <a:xfrm>
            <a:off x="4095226" y="2228453"/>
            <a:ext cx="18288" cy="277090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9">
            <a:extLst>
              <a:ext uri="{FF2B5EF4-FFF2-40B4-BE49-F238E27FC236}">
                <a16:creationId xmlns:a16="http://schemas.microsoft.com/office/drawing/2014/main" id="{0F1391FE-339B-45CD-AE81-5273ED7BE001}"/>
              </a:ext>
            </a:extLst>
          </p:cNvPr>
          <p:cNvSpPr/>
          <p:nvPr/>
        </p:nvSpPr>
        <p:spPr>
          <a:xfrm>
            <a:off x="6381226" y="2228453"/>
            <a:ext cx="18288" cy="277090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02C887F2-DD58-4A51-80BE-E117CC66B563}"/>
              </a:ext>
            </a:extLst>
          </p:cNvPr>
          <p:cNvSpPr/>
          <p:nvPr/>
        </p:nvSpPr>
        <p:spPr>
          <a:xfrm>
            <a:off x="8667226" y="2232883"/>
            <a:ext cx="18288" cy="277090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19">
            <a:extLst>
              <a:ext uri="{FF2B5EF4-FFF2-40B4-BE49-F238E27FC236}">
                <a16:creationId xmlns:a16="http://schemas.microsoft.com/office/drawing/2014/main" id="{065B7226-914F-4796-92B9-85C667546915}"/>
              </a:ext>
            </a:extLst>
          </p:cNvPr>
          <p:cNvSpPr/>
          <p:nvPr/>
        </p:nvSpPr>
        <p:spPr>
          <a:xfrm>
            <a:off x="1809226" y="3009010"/>
            <a:ext cx="2286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bel" panose="02000506030000020004" pitchFamily="2" charset="0"/>
              </a:rPr>
              <a:t>OS</a:t>
            </a:r>
          </a:p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bel" panose="02000506030000020004" pitchFamily="2" charset="0"/>
              </a:rPr>
              <a:t>Window10</a:t>
            </a:r>
          </a:p>
        </p:txBody>
      </p:sp>
      <p:sp>
        <p:nvSpPr>
          <p:cNvPr id="11" name="Rectangle 20">
            <a:extLst>
              <a:ext uri="{FF2B5EF4-FFF2-40B4-BE49-F238E27FC236}">
                <a16:creationId xmlns:a16="http://schemas.microsoft.com/office/drawing/2014/main" id="{E725AA26-7B3C-4560-B736-870210588004}"/>
              </a:ext>
            </a:extLst>
          </p:cNvPr>
          <p:cNvSpPr/>
          <p:nvPr/>
        </p:nvSpPr>
        <p:spPr>
          <a:xfrm>
            <a:off x="1809226" y="4004776"/>
            <a:ext cx="2286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bel" panose="02000506030000020004" pitchFamily="2" charset="0"/>
              </a:rPr>
              <a:t>DB Server</a:t>
            </a:r>
          </a:p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bel" panose="02000506030000020004" pitchFamily="2" charset="0"/>
              </a:rPr>
              <a:t>MySQL 8.0.16</a:t>
            </a:r>
          </a:p>
        </p:txBody>
      </p:sp>
      <p:sp>
        <p:nvSpPr>
          <p:cNvPr id="14" name="Rectangle 27">
            <a:extLst>
              <a:ext uri="{FF2B5EF4-FFF2-40B4-BE49-F238E27FC236}">
                <a16:creationId xmlns:a16="http://schemas.microsoft.com/office/drawing/2014/main" id="{8A8FDC9A-C181-46FD-9D1B-5D1D3F6EAA8C}"/>
              </a:ext>
            </a:extLst>
          </p:cNvPr>
          <p:cNvSpPr/>
          <p:nvPr/>
        </p:nvSpPr>
        <p:spPr>
          <a:xfrm>
            <a:off x="4113514" y="3009010"/>
            <a:ext cx="22860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bel" panose="02000506030000020004" pitchFamily="2" charset="0"/>
              </a:rPr>
              <a:t>Eclipse EE</a:t>
            </a:r>
          </a:p>
        </p:txBody>
      </p:sp>
      <p:sp>
        <p:nvSpPr>
          <p:cNvPr id="15" name="Rectangle 28">
            <a:extLst>
              <a:ext uri="{FF2B5EF4-FFF2-40B4-BE49-F238E27FC236}">
                <a16:creationId xmlns:a16="http://schemas.microsoft.com/office/drawing/2014/main" id="{6C0B32B8-E260-4FF1-AC84-13D71A1B1EDC}"/>
              </a:ext>
            </a:extLst>
          </p:cNvPr>
          <p:cNvSpPr/>
          <p:nvPr/>
        </p:nvSpPr>
        <p:spPr>
          <a:xfrm>
            <a:off x="4113514" y="3506893"/>
            <a:ext cx="22860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bel" panose="02000506030000020004" pitchFamily="2" charset="0"/>
              </a:rPr>
              <a:t>Spring Tools 3.9.8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Abel" panose="02000506030000020004" pitchFamily="2" charset="0"/>
            </a:endParaRPr>
          </a:p>
        </p:txBody>
      </p:sp>
      <p:sp>
        <p:nvSpPr>
          <p:cNvPr id="18" name="Rectangle 31">
            <a:extLst>
              <a:ext uri="{FF2B5EF4-FFF2-40B4-BE49-F238E27FC236}">
                <a16:creationId xmlns:a16="http://schemas.microsoft.com/office/drawing/2014/main" id="{E1928BC2-41FF-4F82-A4AA-41BB4A019C66}"/>
              </a:ext>
            </a:extLst>
          </p:cNvPr>
          <p:cNvSpPr/>
          <p:nvPr/>
        </p:nvSpPr>
        <p:spPr>
          <a:xfrm>
            <a:off x="6399514" y="3009010"/>
            <a:ext cx="22860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bel" panose="02000506030000020004" pitchFamily="2" charset="0"/>
              </a:rPr>
              <a:t>HTML5, CSS3 </a:t>
            </a:r>
          </a:p>
        </p:txBody>
      </p:sp>
      <p:sp>
        <p:nvSpPr>
          <p:cNvPr id="19" name="Rectangle 32">
            <a:extLst>
              <a:ext uri="{FF2B5EF4-FFF2-40B4-BE49-F238E27FC236}">
                <a16:creationId xmlns:a16="http://schemas.microsoft.com/office/drawing/2014/main" id="{FF6221AF-0BD6-4BE0-B13B-0632F93C7A1D}"/>
              </a:ext>
            </a:extLst>
          </p:cNvPr>
          <p:cNvSpPr/>
          <p:nvPr/>
        </p:nvSpPr>
        <p:spPr>
          <a:xfrm>
            <a:off x="6399514" y="3506893"/>
            <a:ext cx="22860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bel" panose="02000506030000020004" pitchFamily="2" charset="0"/>
              </a:rPr>
              <a:t>Javascript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bel" panose="02000506030000020004" pitchFamily="2" charset="0"/>
              </a:rPr>
              <a:t>, jQuery, Ajax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Abel" panose="02000506030000020004" pitchFamily="2" charset="0"/>
            </a:endParaRPr>
          </a:p>
        </p:txBody>
      </p:sp>
      <p:sp>
        <p:nvSpPr>
          <p:cNvPr id="20" name="Rectangle 33">
            <a:extLst>
              <a:ext uri="{FF2B5EF4-FFF2-40B4-BE49-F238E27FC236}">
                <a16:creationId xmlns:a16="http://schemas.microsoft.com/office/drawing/2014/main" id="{15A22AF7-C4BD-499F-833C-8B1EFEEE30EB}"/>
              </a:ext>
            </a:extLst>
          </p:cNvPr>
          <p:cNvSpPr/>
          <p:nvPr/>
        </p:nvSpPr>
        <p:spPr>
          <a:xfrm>
            <a:off x="6399514" y="4004776"/>
            <a:ext cx="22860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bel" panose="02000506030000020004" pitchFamily="2" charset="0"/>
              </a:rPr>
              <a:t>Bootstrap 3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Abel" panose="02000506030000020004" pitchFamily="2" charset="0"/>
            </a:endParaRPr>
          </a:p>
        </p:txBody>
      </p:sp>
      <p:sp>
        <p:nvSpPr>
          <p:cNvPr id="22" name="Rectangle 35">
            <a:extLst>
              <a:ext uri="{FF2B5EF4-FFF2-40B4-BE49-F238E27FC236}">
                <a16:creationId xmlns:a16="http://schemas.microsoft.com/office/drawing/2014/main" id="{10CFA3A1-E653-452D-A620-9A42331D1C5C}"/>
              </a:ext>
            </a:extLst>
          </p:cNvPr>
          <p:cNvSpPr/>
          <p:nvPr/>
        </p:nvSpPr>
        <p:spPr>
          <a:xfrm>
            <a:off x="8685514" y="3009010"/>
            <a:ext cx="22860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bel" panose="02000506030000020004" pitchFamily="2" charset="0"/>
              </a:rPr>
              <a:t>MVC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bel" panose="02000506030000020004" pitchFamily="2" charset="0"/>
              </a:rPr>
              <a:t>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bel" panose="02000506030000020004" pitchFamily="2" charset="0"/>
              </a:rPr>
              <a:t>Pattern-Model2</a:t>
            </a:r>
          </a:p>
        </p:txBody>
      </p:sp>
      <p:sp>
        <p:nvSpPr>
          <p:cNvPr id="23" name="Rectangle 36">
            <a:extLst>
              <a:ext uri="{FF2B5EF4-FFF2-40B4-BE49-F238E27FC236}">
                <a16:creationId xmlns:a16="http://schemas.microsoft.com/office/drawing/2014/main" id="{13A96BA2-585E-41B4-8539-89A1043CEBA6}"/>
              </a:ext>
            </a:extLst>
          </p:cNvPr>
          <p:cNvSpPr/>
          <p:nvPr/>
        </p:nvSpPr>
        <p:spPr>
          <a:xfrm>
            <a:off x="8685514" y="3506893"/>
            <a:ext cx="22860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bel" panose="02000506030000020004" pitchFamily="2" charset="0"/>
              </a:rPr>
              <a:t>Java, JSP, Servlet</a:t>
            </a:r>
          </a:p>
        </p:txBody>
      </p:sp>
      <p:sp>
        <p:nvSpPr>
          <p:cNvPr id="24" name="Rectangle 37">
            <a:extLst>
              <a:ext uri="{FF2B5EF4-FFF2-40B4-BE49-F238E27FC236}">
                <a16:creationId xmlns:a16="http://schemas.microsoft.com/office/drawing/2014/main" id="{044F94A1-9F2F-49EA-A365-2D4476D3CF70}"/>
              </a:ext>
            </a:extLst>
          </p:cNvPr>
          <p:cNvSpPr/>
          <p:nvPr/>
        </p:nvSpPr>
        <p:spPr>
          <a:xfrm>
            <a:off x="8685514" y="4004776"/>
            <a:ext cx="22860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bel" panose="02000506030000020004" pitchFamily="2" charset="0"/>
              </a:rPr>
              <a:t>MyBatis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Abel" panose="02000506030000020004" pitchFamily="2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C089815-F463-41C9-93A2-43A02EFC51F0}"/>
              </a:ext>
            </a:extLst>
          </p:cNvPr>
          <p:cNvSpPr txBox="1"/>
          <p:nvPr/>
        </p:nvSpPr>
        <p:spPr>
          <a:xfrm>
            <a:off x="1849045" y="4712319"/>
            <a:ext cx="1034046" cy="306467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bel" panose="02000506030000020004" pitchFamily="2" charset="0"/>
              </a:rPr>
              <a:t>OS &amp; SERVER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F915C87-B4F9-49B5-8992-B682E4740FE9}"/>
              </a:ext>
            </a:extLst>
          </p:cNvPr>
          <p:cNvSpPr txBox="1"/>
          <p:nvPr/>
        </p:nvSpPr>
        <p:spPr>
          <a:xfrm>
            <a:off x="4136696" y="4712319"/>
            <a:ext cx="550336" cy="306467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bel" panose="02000506030000020004" pitchFamily="2" charset="0"/>
              </a:rPr>
              <a:t>TOOL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FED79AB-9B12-4D73-B174-E0A1DB5483E3}"/>
              </a:ext>
            </a:extLst>
          </p:cNvPr>
          <p:cNvSpPr txBox="1"/>
          <p:nvPr/>
        </p:nvSpPr>
        <p:spPr>
          <a:xfrm>
            <a:off x="6419145" y="4712319"/>
            <a:ext cx="957179" cy="306467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200">
                <a:solidFill>
                  <a:schemeClr val="bg1"/>
                </a:solidFill>
                <a:latin typeface="Abel" panose="02000506030000020004" pitchFamily="2" charset="0"/>
              </a:defRPr>
            </a:lvl1pPr>
          </a:lstStyle>
          <a:p>
            <a:r>
              <a:rPr lang="en-US"/>
              <a:t>FRONT-END</a:t>
            </a:r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7C8B4C8-DC7E-444C-9198-19F950FA8796}"/>
              </a:ext>
            </a:extLst>
          </p:cNvPr>
          <p:cNvSpPr txBox="1"/>
          <p:nvPr/>
        </p:nvSpPr>
        <p:spPr>
          <a:xfrm>
            <a:off x="8706780" y="4712319"/>
            <a:ext cx="857021" cy="306467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bel" panose="02000506030000020004" pitchFamily="2" charset="0"/>
              </a:rPr>
              <a:t>BACK-END</a:t>
            </a:r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E86F72B0-EA5F-42AB-B972-73A7335AA5CA}"/>
              </a:ext>
            </a:extLst>
          </p:cNvPr>
          <p:cNvGrpSpPr/>
          <p:nvPr/>
        </p:nvGrpSpPr>
        <p:grpSpPr>
          <a:xfrm>
            <a:off x="4246138" y="2341815"/>
            <a:ext cx="1214467" cy="540944"/>
            <a:chOff x="3990920" y="2366971"/>
            <a:chExt cx="1376129" cy="612952"/>
          </a:xfrm>
        </p:grpSpPr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2B49A62E-0218-475D-906B-806185D0FC1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3990920" y="2366971"/>
              <a:ext cx="603444" cy="603446"/>
            </a:xfrm>
            <a:prstGeom prst="rect">
              <a:avLst/>
            </a:prstGeom>
          </p:spPr>
        </p:pic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311BCF00-483C-4049-977F-DA859D3556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70665" b="11297"/>
            <a:stretch/>
          </p:blipFill>
          <p:spPr>
            <a:xfrm>
              <a:off x="4753019" y="2376477"/>
              <a:ext cx="614030" cy="603446"/>
            </a:xfrm>
            <a:prstGeom prst="rect">
              <a:avLst/>
            </a:prstGeom>
          </p:spPr>
        </p:pic>
      </p:grpSp>
      <p:pic>
        <p:nvPicPr>
          <p:cNvPr id="38" name="그림 37">
            <a:extLst>
              <a:ext uri="{FF2B5EF4-FFF2-40B4-BE49-F238E27FC236}">
                <a16:creationId xmlns:a16="http://schemas.microsoft.com/office/drawing/2014/main" id="{8B97BAD5-6DB0-44E8-8ABE-A2B62431B62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5" t="15988" r="28428" b="55624"/>
          <a:stretch/>
        </p:blipFill>
        <p:spPr>
          <a:xfrm>
            <a:off x="6488030" y="2344912"/>
            <a:ext cx="1854983" cy="534845"/>
          </a:xfrm>
          <a:prstGeom prst="rect">
            <a:avLst/>
          </a:prstGeom>
        </p:spPr>
      </p:pic>
      <p:grpSp>
        <p:nvGrpSpPr>
          <p:cNvPr id="47" name="그룹 46">
            <a:extLst>
              <a:ext uri="{FF2B5EF4-FFF2-40B4-BE49-F238E27FC236}">
                <a16:creationId xmlns:a16="http://schemas.microsoft.com/office/drawing/2014/main" id="{0052CBF4-1937-4C7A-A1A4-56822736987B}"/>
              </a:ext>
            </a:extLst>
          </p:cNvPr>
          <p:cNvGrpSpPr/>
          <p:nvPr/>
        </p:nvGrpSpPr>
        <p:grpSpPr>
          <a:xfrm>
            <a:off x="8774030" y="2324644"/>
            <a:ext cx="1548104" cy="566899"/>
            <a:chOff x="8488804" y="2417054"/>
            <a:chExt cx="1548104" cy="566899"/>
          </a:xfrm>
        </p:grpSpPr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7590F660-5C06-42C2-8231-3784CD7EADA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8804" y="2417054"/>
              <a:ext cx="566899" cy="566899"/>
            </a:xfrm>
            <a:prstGeom prst="rect">
              <a:avLst/>
            </a:prstGeom>
          </p:spPr>
        </p:pic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3754104A-224C-4125-A49C-8EF2CCE365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26" t="22026" r="10364" b="27541"/>
            <a:stretch/>
          </p:blipFill>
          <p:spPr>
            <a:xfrm>
              <a:off x="9173485" y="2432070"/>
              <a:ext cx="863423" cy="536866"/>
            </a:xfrm>
            <a:prstGeom prst="rect">
              <a:avLst/>
            </a:prstGeom>
          </p:spPr>
        </p:pic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927D8BA6-EFAD-4FEE-967C-EC3FFBC56BA3}"/>
              </a:ext>
            </a:extLst>
          </p:cNvPr>
          <p:cNvGrpSpPr/>
          <p:nvPr/>
        </p:nvGrpSpPr>
        <p:grpSpPr>
          <a:xfrm>
            <a:off x="1928862" y="2326118"/>
            <a:ext cx="1943984" cy="563951"/>
            <a:chOff x="1643636" y="2384712"/>
            <a:chExt cx="1943984" cy="563951"/>
          </a:xfrm>
        </p:grpSpPr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3DB76EC4-BCAF-4304-A53D-C4AEEB7CFC0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47565" y="2435855"/>
              <a:ext cx="840055" cy="461665"/>
            </a:xfrm>
            <a:prstGeom prst="rect">
              <a:avLst/>
            </a:prstGeom>
          </p:spPr>
        </p:pic>
        <p:pic>
          <p:nvPicPr>
            <p:cNvPr id="45" name="그림 44">
              <a:extLst>
                <a:ext uri="{FF2B5EF4-FFF2-40B4-BE49-F238E27FC236}">
                  <a16:creationId xmlns:a16="http://schemas.microsoft.com/office/drawing/2014/main" id="{59153D15-6573-42C2-9471-217BB529A9C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3636" y="2384712"/>
              <a:ext cx="1002580" cy="563951"/>
            </a:xfrm>
            <a:prstGeom prst="roundRect">
              <a:avLst>
                <a:gd name="adj" fmla="val 27080"/>
              </a:avLst>
            </a:prstGeom>
          </p:spPr>
        </p:pic>
      </p:grpSp>
      <p:sp>
        <p:nvSpPr>
          <p:cNvPr id="48" name="Rectangle 2">
            <a:extLst>
              <a:ext uri="{FF2B5EF4-FFF2-40B4-BE49-F238E27FC236}">
                <a16:creationId xmlns:a16="http://schemas.microsoft.com/office/drawing/2014/main" id="{54399F2E-E945-4731-B5DB-9D8B636E615A}"/>
              </a:ext>
            </a:extLst>
          </p:cNvPr>
          <p:cNvSpPr/>
          <p:nvPr/>
        </p:nvSpPr>
        <p:spPr>
          <a:xfrm>
            <a:off x="1124407" y="9732"/>
            <a:ext cx="114326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bel" panose="0200050603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프로젝트 개요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55D8154-25A8-4C60-A1E6-28F36DC3A61B}"/>
              </a:ext>
            </a:extLst>
          </p:cNvPr>
          <p:cNvSpPr txBox="1"/>
          <p:nvPr/>
        </p:nvSpPr>
        <p:spPr>
          <a:xfrm>
            <a:off x="785853" y="0"/>
            <a:ext cx="338554" cy="276999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bel" panose="02000506030000020004" pitchFamily="2" charset="0"/>
              </a:rPr>
              <a:t>02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C6F2E29-924A-4E0A-8241-EE4D4143675B}"/>
              </a:ext>
            </a:extLst>
          </p:cNvPr>
          <p:cNvSpPr txBox="1"/>
          <p:nvPr/>
        </p:nvSpPr>
        <p:spPr>
          <a:xfrm>
            <a:off x="800100" y="308846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bel" panose="02000506030000020004" pitchFamily="2" charset="0"/>
              </a:rPr>
              <a:t>개발환경</a:t>
            </a:r>
            <a:endParaRPr lang="en-US" sz="3200" b="1" dirty="0">
              <a:solidFill>
                <a:schemeClr val="tx1">
                  <a:lumMod val="65000"/>
                  <a:lumOff val="35000"/>
                </a:schemeClr>
              </a:solidFill>
              <a:latin typeface="Abel" panose="02000506030000020004" pitchFamily="2" charset="0"/>
            </a:endParaRPr>
          </a:p>
        </p:txBody>
      </p:sp>
      <p:sp>
        <p:nvSpPr>
          <p:cNvPr id="51" name="Rectangle 3">
            <a:extLst>
              <a:ext uri="{FF2B5EF4-FFF2-40B4-BE49-F238E27FC236}">
                <a16:creationId xmlns:a16="http://schemas.microsoft.com/office/drawing/2014/main" id="{1D8AC6F3-C7E1-4E61-B2EE-906397A1A762}"/>
              </a:ext>
            </a:extLst>
          </p:cNvPr>
          <p:cNvSpPr/>
          <p:nvPr/>
        </p:nvSpPr>
        <p:spPr>
          <a:xfrm>
            <a:off x="772136" y="-3946"/>
            <a:ext cx="45719" cy="89756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432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그룹 21">
            <a:extLst>
              <a:ext uri="{FF2B5EF4-FFF2-40B4-BE49-F238E27FC236}">
                <a16:creationId xmlns:a16="http://schemas.microsoft.com/office/drawing/2014/main" id="{393BC07C-C17A-4FBB-BB9A-CA3DEA03D662}"/>
              </a:ext>
            </a:extLst>
          </p:cNvPr>
          <p:cNvGrpSpPr/>
          <p:nvPr/>
        </p:nvGrpSpPr>
        <p:grpSpPr>
          <a:xfrm>
            <a:off x="1153470" y="4037294"/>
            <a:ext cx="2910094" cy="276999"/>
            <a:chOff x="1153470" y="3968438"/>
            <a:chExt cx="2910094" cy="276999"/>
          </a:xfrm>
        </p:grpSpPr>
        <p:sp>
          <p:nvSpPr>
            <p:cNvPr id="11" name="Pentagon 15">
              <a:extLst>
                <a:ext uri="{FF2B5EF4-FFF2-40B4-BE49-F238E27FC236}">
                  <a16:creationId xmlns:a16="http://schemas.microsoft.com/office/drawing/2014/main" id="{9CE09F12-45DE-4B00-82FF-0D127A42463F}"/>
                </a:ext>
              </a:extLst>
            </p:cNvPr>
            <p:cNvSpPr/>
            <p:nvPr/>
          </p:nvSpPr>
          <p:spPr>
            <a:xfrm>
              <a:off x="1153470" y="3981341"/>
              <a:ext cx="127590" cy="251193"/>
            </a:xfrm>
            <a:prstGeom prst="homePlat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EB9BD9D-B7B8-4984-9B98-BFBBEBDB8AD3}"/>
                </a:ext>
              </a:extLst>
            </p:cNvPr>
            <p:cNvSpPr txBox="1"/>
            <p:nvPr/>
          </p:nvSpPr>
          <p:spPr>
            <a:xfrm>
              <a:off x="1348338" y="3968438"/>
              <a:ext cx="271522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bel" panose="02000506030000020004" pitchFamily="2" charset="0"/>
                  <a:ea typeface="Open Sans" panose="020B0606030504020204" pitchFamily="34" charset="0"/>
                  <a:cs typeface="Open Sans" panose="020B0606030504020204" pitchFamily="34" charset="0"/>
                </a:rPr>
                <a:t>MESSAGE (</a:t>
              </a:r>
              <a:r>
                <a:rPr lang="ko-KR" altLang="en-US" sz="12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bel" panose="02000506030000020004" pitchFamily="2" charset="0"/>
                  <a:ea typeface="Open Sans" panose="020B0606030504020204" pitchFamily="34" charset="0"/>
                  <a:cs typeface="Open Sans" panose="020B0606030504020204" pitchFamily="34" charset="0"/>
                </a:rPr>
                <a:t>메시지관리</a:t>
              </a:r>
              <a:r>
                <a:rPr lang="en-US" altLang="ko-KR" sz="12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bel" panose="02000506030000020004" pitchFamily="2" charset="0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endPara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bel" panose="02000506030000020004" pitchFamily="2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F662310F-47CC-4AFE-8999-6C1AFB9B31F6}"/>
              </a:ext>
            </a:extLst>
          </p:cNvPr>
          <p:cNvGrpSpPr/>
          <p:nvPr/>
        </p:nvGrpSpPr>
        <p:grpSpPr>
          <a:xfrm>
            <a:off x="1153470" y="1073331"/>
            <a:ext cx="2910094" cy="276999"/>
            <a:chOff x="1153470" y="1082851"/>
            <a:chExt cx="2910094" cy="276999"/>
          </a:xfrm>
        </p:grpSpPr>
        <p:sp>
          <p:nvSpPr>
            <p:cNvPr id="3" name="Pentagon 15">
              <a:extLst>
                <a:ext uri="{FF2B5EF4-FFF2-40B4-BE49-F238E27FC236}">
                  <a16:creationId xmlns:a16="http://schemas.microsoft.com/office/drawing/2014/main" id="{9D37B003-C3AD-44A9-A506-3D402C8F7BC1}"/>
                </a:ext>
              </a:extLst>
            </p:cNvPr>
            <p:cNvSpPr/>
            <p:nvPr/>
          </p:nvSpPr>
          <p:spPr>
            <a:xfrm>
              <a:off x="1153470" y="1095754"/>
              <a:ext cx="127590" cy="251193"/>
            </a:xfrm>
            <a:prstGeom prst="homePlat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686561B-04D8-49FD-BFCF-2B3E16D1AEAE}"/>
                </a:ext>
              </a:extLst>
            </p:cNvPr>
            <p:cNvSpPr txBox="1"/>
            <p:nvPr/>
          </p:nvSpPr>
          <p:spPr>
            <a:xfrm>
              <a:off x="1348338" y="1082851"/>
              <a:ext cx="271522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bel" panose="02000506030000020004" pitchFamily="2" charset="0"/>
                  <a:ea typeface="Open Sans" panose="020B0606030504020204" pitchFamily="34" charset="0"/>
                  <a:cs typeface="Open Sans" panose="020B0606030504020204" pitchFamily="34" charset="0"/>
                </a:rPr>
                <a:t>MEMBER (</a:t>
              </a:r>
              <a:r>
                <a:rPr lang="ko-KR" altLang="en-US" sz="12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bel" panose="02000506030000020004" pitchFamily="2" charset="0"/>
                  <a:ea typeface="Open Sans" panose="020B0606030504020204" pitchFamily="34" charset="0"/>
                  <a:cs typeface="Open Sans" panose="020B0606030504020204" pitchFamily="34" charset="0"/>
                </a:rPr>
                <a:t>회원관리</a:t>
              </a:r>
              <a:r>
                <a:rPr lang="en-US" altLang="ko-KR" sz="12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bel" panose="02000506030000020004" pitchFamily="2" charset="0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endPara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bel" panose="02000506030000020004" pitchFamily="2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022B1FC8-8A8D-45F7-91BD-48EF72A201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5833550"/>
              </p:ext>
            </p:extLst>
          </p:nvPr>
        </p:nvGraphicFramePr>
        <p:xfrm>
          <a:off x="1148346" y="1397189"/>
          <a:ext cx="9896400" cy="23446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241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660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453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68643">
                  <a:extLst>
                    <a:ext uri="{9D8B030D-6E8A-4147-A177-3AD203B41FA5}">
                      <a16:colId xmlns:a16="http://schemas.microsoft.com/office/drawing/2014/main" val="2684968861"/>
                    </a:ext>
                  </a:extLst>
                </a:gridCol>
                <a:gridCol w="468643">
                  <a:extLst>
                    <a:ext uri="{9D8B030D-6E8A-4147-A177-3AD203B41FA5}">
                      <a16:colId xmlns:a16="http://schemas.microsoft.com/office/drawing/2014/main" val="2389415149"/>
                    </a:ext>
                  </a:extLst>
                </a:gridCol>
                <a:gridCol w="468643">
                  <a:extLst>
                    <a:ext uri="{9D8B030D-6E8A-4147-A177-3AD203B41FA5}">
                      <a16:colId xmlns:a16="http://schemas.microsoft.com/office/drawing/2014/main" val="783341067"/>
                    </a:ext>
                  </a:extLst>
                </a:gridCol>
                <a:gridCol w="46864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68643">
                  <a:extLst>
                    <a:ext uri="{9D8B030D-6E8A-4147-A177-3AD203B41FA5}">
                      <a16:colId xmlns:a16="http://schemas.microsoft.com/office/drawing/2014/main" val="12983039"/>
                    </a:ext>
                  </a:extLst>
                </a:gridCol>
                <a:gridCol w="351763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1722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</a:rPr>
                        <a:t>NO</a:t>
                      </a:r>
                      <a:endParaRPr lang="en-US" sz="900" b="1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</a:rPr>
                        <a:t>COLUMN NAME</a:t>
                      </a:r>
                      <a:endParaRPr lang="en-US" sz="900" b="1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</a:rPr>
                        <a:t>DATA TYPE</a:t>
                      </a:r>
                      <a:endParaRPr lang="en-US" sz="900" b="1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</a:rPr>
                        <a:t>PK</a:t>
                      </a:r>
                      <a:endParaRPr lang="en-US" sz="900" b="1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</a:rPr>
                        <a:t>NN</a:t>
                      </a:r>
                      <a:endParaRPr lang="en-US" sz="900" b="1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</a:rPr>
                        <a:t>UQ</a:t>
                      </a:r>
                      <a:endParaRPr lang="en-US" sz="900" b="1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</a:rPr>
                        <a:t>AI</a:t>
                      </a:r>
                      <a:endParaRPr lang="en-US" sz="900" b="1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</a:rPr>
                        <a:t>FK</a:t>
                      </a:r>
                      <a:r>
                        <a:rPr lang="ko-KR" altLang="en-US" sz="900" b="1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900" b="1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</a:rPr>
                        <a:t>COMMENT</a:t>
                      </a:r>
                      <a:endParaRPr lang="en-US" sz="900" b="1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722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  <a:cs typeface="맑은 고딕 Semilight" panose="020B0502040204020203" pitchFamily="50" charset="-127"/>
                        </a:rPr>
                        <a:t>1</a:t>
                      </a:r>
                      <a:endParaRPr lang="en-US" altLang="ko-KR" sz="9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  <a:cs typeface="맑은 고딕 Semilight" panose="020B0502040204020203" pitchFamily="50" charset="-127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  <a:cs typeface="맑은 고딕 Semilight" panose="020B0502040204020203" pitchFamily="50" charset="-127"/>
                        </a:rPr>
                        <a:t>MEMBER_NUM</a:t>
                      </a:r>
                      <a:endParaRPr lang="en-US" sz="9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  <a:cs typeface="맑은 고딕 Semilight" panose="020B0502040204020203" pitchFamily="50" charset="-127"/>
                      </a:endParaRPr>
                    </a:p>
                  </a:txBody>
                  <a:tcPr marL="1080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  <a:cs typeface="맑은 고딕 Semilight" panose="020B0502040204020203" pitchFamily="50" charset="-127"/>
                        </a:rPr>
                        <a:t>INT</a:t>
                      </a:r>
                      <a:endParaRPr lang="en-US" sz="9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  <a:cs typeface="맑은 고딕 Semilight" panose="020B0502040204020203" pitchFamily="50" charset="-127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  <a:cs typeface="Calibri" panose="020F0502020204030204" pitchFamily="34" charset="0"/>
                        </a:rPr>
                        <a:t>✓</a:t>
                      </a:r>
                      <a:endParaRPr lang="en-US" sz="9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  <a:cs typeface="Calibri" panose="020F0502020204030204" pitchFamily="34" charset="0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  <a:cs typeface="Calibri" panose="020F0502020204030204" pitchFamily="34" charset="0"/>
                        </a:rPr>
                        <a:t>✓</a:t>
                      </a:r>
                      <a:endParaRPr lang="en-US" sz="9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  <a:cs typeface="Calibri" panose="020F0502020204030204" pitchFamily="34" charset="0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  <a:cs typeface="Calibri" panose="020F0502020204030204" pitchFamily="34" charset="0"/>
                        </a:rPr>
                        <a:t>　</a:t>
                      </a:r>
                      <a:endParaRPr lang="ko-KR" altLang="en-US" sz="9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  <a:cs typeface="Calibri" panose="020F0502020204030204" pitchFamily="34" charset="0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  <a:cs typeface="Calibri" panose="020F0502020204030204" pitchFamily="34" charset="0"/>
                        </a:rPr>
                        <a:t>✓</a:t>
                      </a:r>
                      <a:endParaRPr lang="en-US" sz="9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  <a:cs typeface="Calibri" panose="020F0502020204030204" pitchFamily="34" charset="0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  <a:cs typeface="Calibri" panose="020F0502020204030204" pitchFamily="34" charset="0"/>
                        </a:rPr>
                        <a:t>　</a:t>
                      </a:r>
                      <a:endParaRPr lang="ko-KR" altLang="en-US" sz="9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  <a:cs typeface="Calibri" panose="020F0502020204030204" pitchFamily="34" charset="0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  <a:cs typeface="맑은 고딕 Semilight" panose="020B0502040204020203" pitchFamily="50" charset="-127"/>
                        </a:rPr>
                        <a:t>회원번호</a:t>
                      </a: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722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  <a:cs typeface="맑은 고딕 Semilight" panose="020B0502040204020203" pitchFamily="50" charset="-127"/>
                        </a:rPr>
                        <a:t>2</a:t>
                      </a:r>
                      <a:endParaRPr lang="en-US" altLang="ko-KR" sz="9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  <a:cs typeface="맑은 고딕 Semilight" panose="020B0502040204020203" pitchFamily="50" charset="-127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  <a:cs typeface="맑은 고딕 Semilight" panose="020B0502040204020203" pitchFamily="50" charset="-127"/>
                        </a:rPr>
                        <a:t>MEMBER_ID</a:t>
                      </a:r>
                    </a:p>
                  </a:txBody>
                  <a:tcPr marL="1080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  <a:cs typeface="맑은 고딕 Semilight" panose="020B0502040204020203" pitchFamily="50" charset="-127"/>
                        </a:rPr>
                        <a:t>VARCHAR(30)</a:t>
                      </a:r>
                      <a:endParaRPr lang="en-US" sz="9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  <a:cs typeface="맑은 고딕 Semilight" panose="020B0502040204020203" pitchFamily="50" charset="-127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  <a:cs typeface="Calibri" panose="020F0502020204030204" pitchFamily="34" charset="0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  <a:cs typeface="Calibri" panose="020F0502020204030204" pitchFamily="34" charset="0"/>
                        </a:rPr>
                        <a:t>✓</a:t>
                      </a:r>
                      <a:endParaRPr lang="en-US" sz="9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  <a:cs typeface="Calibri" panose="020F0502020204030204" pitchFamily="34" charset="0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  <a:cs typeface="Calibri" panose="020F0502020204030204" pitchFamily="34" charset="0"/>
                        </a:rPr>
                        <a:t>✓</a:t>
                      </a:r>
                      <a:r>
                        <a:rPr lang="ko-KR" altLang="en-US" sz="90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  <a:cs typeface="Calibri" panose="020F0502020204030204" pitchFamily="34" charset="0"/>
                        </a:rPr>
                        <a:t>　</a:t>
                      </a:r>
                      <a:endParaRPr lang="ko-KR" altLang="en-US" sz="9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  <a:cs typeface="Calibri" panose="020F0502020204030204" pitchFamily="34" charset="0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  <a:cs typeface="Calibri" panose="020F0502020204030204" pitchFamily="34" charset="0"/>
                        </a:rPr>
                        <a:t>　</a:t>
                      </a:r>
                      <a:endParaRPr lang="ko-KR" altLang="en-US" sz="9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  <a:cs typeface="Calibri" panose="020F0502020204030204" pitchFamily="34" charset="0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  <a:cs typeface="Calibri" panose="020F0502020204030204" pitchFamily="34" charset="0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  <a:cs typeface="맑은 고딕 Semilight" panose="020B0502040204020203" pitchFamily="50" charset="-127"/>
                        </a:rPr>
                        <a:t>회원 아이디 </a:t>
                      </a:r>
                      <a:r>
                        <a:rPr lang="en-US" altLang="ko-KR" sz="90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  <a:cs typeface="맑은 고딕 Semilight" panose="020B0502040204020203" pitchFamily="50" charset="-127"/>
                        </a:rPr>
                        <a:t>(</a:t>
                      </a:r>
                      <a:r>
                        <a:rPr lang="ko-KR" altLang="en-US" sz="90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  <a:cs typeface="맑은 고딕 Semilight" panose="020B0502040204020203" pitchFamily="50" charset="-127"/>
                        </a:rPr>
                        <a:t>메일계정</a:t>
                      </a:r>
                      <a:r>
                        <a:rPr lang="en-US" altLang="ko-KR" sz="90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  <a:cs typeface="맑은 고딕 Semilight" panose="020B0502040204020203" pitchFamily="50" charset="-127"/>
                        </a:rPr>
                        <a:t>)</a:t>
                      </a:r>
                      <a:endParaRPr lang="ko-KR" altLang="en-US" sz="9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  <a:cs typeface="맑은 고딕 Semilight" panose="020B0502040204020203" pitchFamily="50" charset="-127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5399690"/>
                  </a:ext>
                </a:extLst>
              </a:tr>
              <a:tr h="11722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  <a:cs typeface="맑은 고딕 Semilight" panose="020B0502040204020203" pitchFamily="50" charset="-127"/>
                        </a:rPr>
                        <a:t>3</a:t>
                      </a:r>
                      <a:endParaRPr lang="en-US" altLang="ko-KR" sz="9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  <a:cs typeface="맑은 고딕 Semilight" panose="020B0502040204020203" pitchFamily="50" charset="-127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  <a:cs typeface="맑은 고딕 Semilight" panose="020B0502040204020203" pitchFamily="50" charset="-127"/>
                        </a:rPr>
                        <a:t>MEMBER_PW</a:t>
                      </a:r>
                    </a:p>
                  </a:txBody>
                  <a:tcPr marL="1080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  <a:cs typeface="맑은 고딕 Semilight" panose="020B0502040204020203" pitchFamily="50" charset="-127"/>
                        </a:rPr>
                        <a:t>VARCHAR(255)</a:t>
                      </a:r>
                      <a:endParaRPr lang="en-US" sz="9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  <a:cs typeface="맑은 고딕 Semilight" panose="020B0502040204020203" pitchFamily="50" charset="-127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  <a:cs typeface="Calibri" panose="020F0502020204030204" pitchFamily="34" charset="0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  <a:cs typeface="Calibri" panose="020F0502020204030204" pitchFamily="34" charset="0"/>
                        </a:rPr>
                        <a:t>✓</a:t>
                      </a:r>
                      <a:endParaRPr lang="en-US" sz="9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  <a:cs typeface="Calibri" panose="020F0502020204030204" pitchFamily="34" charset="0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  <a:cs typeface="Calibri" panose="020F0502020204030204" pitchFamily="34" charset="0"/>
                        </a:rPr>
                        <a:t>　</a:t>
                      </a:r>
                      <a:endParaRPr lang="ko-KR" altLang="en-US" sz="9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  <a:cs typeface="Calibri" panose="020F0502020204030204" pitchFamily="34" charset="0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  <a:cs typeface="Calibri" panose="020F0502020204030204" pitchFamily="34" charset="0"/>
                        </a:rPr>
                        <a:t>　</a:t>
                      </a:r>
                      <a:endParaRPr lang="ko-KR" altLang="en-US" sz="9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  <a:cs typeface="Calibri" panose="020F0502020204030204" pitchFamily="34" charset="0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  <a:cs typeface="Calibri" panose="020F0502020204030204" pitchFamily="34" charset="0"/>
                        </a:rPr>
                        <a:t>　</a:t>
                      </a:r>
                      <a:endParaRPr lang="ko-KR" altLang="en-US" sz="9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  <a:cs typeface="Calibri" panose="020F0502020204030204" pitchFamily="34" charset="0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  <a:cs typeface="맑은 고딕 Semilight" panose="020B0502040204020203" pitchFamily="50" charset="-127"/>
                        </a:rPr>
                        <a:t>비밀번호 </a:t>
                      </a:r>
                      <a:r>
                        <a:rPr lang="en-US" altLang="ko-KR" sz="9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  <a:cs typeface="맑은 고딕 Semilight" panose="020B0502040204020203" pitchFamily="50" charset="-127"/>
                        </a:rPr>
                        <a:t>(</a:t>
                      </a:r>
                      <a:r>
                        <a:rPr lang="ko-KR" altLang="en-US" sz="9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  <a:cs typeface="맑은 고딕 Semilight" panose="020B0502040204020203" pitchFamily="50" charset="-127"/>
                        </a:rPr>
                        <a:t>암호화</a:t>
                      </a:r>
                      <a:r>
                        <a:rPr lang="en-US" altLang="ko-KR" sz="9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  <a:cs typeface="맑은 고딕 Semilight" panose="020B0502040204020203" pitchFamily="50" charset="-127"/>
                        </a:rPr>
                        <a:t>)</a:t>
                      </a:r>
                      <a:endParaRPr lang="ko-KR" altLang="en-US" sz="9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  <a:cs typeface="맑은 고딕 Semilight" panose="020B0502040204020203" pitchFamily="50" charset="-127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2870029"/>
                  </a:ext>
                </a:extLst>
              </a:tr>
              <a:tr h="11722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  <a:cs typeface="맑은 고딕 Semilight" panose="020B0502040204020203" pitchFamily="50" charset="-127"/>
                        </a:rPr>
                        <a:t>4</a:t>
                      </a:r>
                      <a:endParaRPr lang="en-US" altLang="ko-KR" sz="9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  <a:cs typeface="맑은 고딕 Semilight" panose="020B0502040204020203" pitchFamily="50" charset="-127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  <a:cs typeface="맑은 고딕 Semilight" panose="020B0502040204020203" pitchFamily="50" charset="-127"/>
                        </a:rPr>
                        <a:t>MEMBER_NAME</a:t>
                      </a:r>
                    </a:p>
                  </a:txBody>
                  <a:tcPr marL="1080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  <a:cs typeface="맑은 고딕 Semilight" panose="020B0502040204020203" pitchFamily="50" charset="-127"/>
                        </a:rPr>
                        <a:t>VARCHAR(20)</a:t>
                      </a:r>
                      <a:endParaRPr lang="en-US" sz="9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  <a:cs typeface="맑은 고딕 Semilight" panose="020B0502040204020203" pitchFamily="50" charset="-127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  <a:cs typeface="Calibri" panose="020F0502020204030204" pitchFamily="34" charset="0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  <a:cs typeface="Calibri" panose="020F0502020204030204" pitchFamily="34" charset="0"/>
                        </a:rPr>
                        <a:t>✓</a:t>
                      </a:r>
                      <a:endParaRPr lang="en-US" sz="9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  <a:cs typeface="Calibri" panose="020F0502020204030204" pitchFamily="34" charset="0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  <a:cs typeface="Calibri" panose="020F0502020204030204" pitchFamily="34" charset="0"/>
                        </a:rPr>
                        <a:t>　</a:t>
                      </a:r>
                      <a:endParaRPr lang="ko-KR" altLang="en-US" sz="9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  <a:cs typeface="Calibri" panose="020F0502020204030204" pitchFamily="34" charset="0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  <a:cs typeface="Calibri" panose="020F0502020204030204" pitchFamily="34" charset="0"/>
                        </a:rPr>
                        <a:t>　</a:t>
                      </a:r>
                      <a:endParaRPr lang="ko-KR" altLang="en-US" sz="9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  <a:cs typeface="Calibri" panose="020F0502020204030204" pitchFamily="34" charset="0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  <a:cs typeface="Calibri" panose="020F0502020204030204" pitchFamily="34" charset="0"/>
                        </a:rPr>
                        <a:t>　</a:t>
                      </a:r>
                      <a:endParaRPr lang="ko-KR" altLang="en-US" sz="9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  <a:cs typeface="Calibri" panose="020F0502020204030204" pitchFamily="34" charset="0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  <a:cs typeface="맑은 고딕 Semilight" panose="020B0502040204020203" pitchFamily="50" charset="-127"/>
                        </a:rPr>
                        <a:t>이름</a:t>
                      </a: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3057532"/>
                  </a:ext>
                </a:extLst>
              </a:tr>
              <a:tr h="11722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  <a:cs typeface="맑은 고딕 Semilight" panose="020B0502040204020203" pitchFamily="50" charset="-127"/>
                        </a:rPr>
                        <a:t>5</a:t>
                      </a:r>
                      <a:endParaRPr lang="en-US" altLang="ko-KR" sz="9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  <a:cs typeface="맑은 고딕 Semilight" panose="020B0502040204020203" pitchFamily="50" charset="-127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  <a:cs typeface="맑은 고딕 Semilight" panose="020B0502040204020203" pitchFamily="50" charset="-127"/>
                        </a:rPr>
                        <a:t>MEMBER_NICKNAME</a:t>
                      </a:r>
                      <a:endParaRPr lang="en-US" sz="9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  <a:cs typeface="맑은 고딕 Semilight" panose="020B0502040204020203" pitchFamily="50" charset="-127"/>
                      </a:endParaRPr>
                    </a:p>
                  </a:txBody>
                  <a:tcPr marL="1080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  <a:cs typeface="맑은 고딕 Semilight" panose="020B0502040204020203" pitchFamily="50" charset="-127"/>
                        </a:rPr>
                        <a:t>VARCHAR(20)</a:t>
                      </a:r>
                      <a:endParaRPr lang="en-US" sz="9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  <a:cs typeface="맑은 고딕 Semilight" panose="020B0502040204020203" pitchFamily="50" charset="-127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  <a:cs typeface="Calibri" panose="020F0502020204030204" pitchFamily="34" charset="0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  <a:cs typeface="Calibri" panose="020F0502020204030204" pitchFamily="34" charset="0"/>
                        </a:rPr>
                        <a:t>✓</a:t>
                      </a:r>
                      <a:endParaRPr lang="en-US" sz="9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  <a:cs typeface="Calibri" panose="020F0502020204030204" pitchFamily="34" charset="0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  <a:cs typeface="Calibri" panose="020F0502020204030204" pitchFamily="34" charset="0"/>
                        </a:rPr>
                        <a:t>　</a:t>
                      </a:r>
                      <a:endParaRPr lang="ko-KR" altLang="en-US" sz="9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  <a:cs typeface="Calibri" panose="020F0502020204030204" pitchFamily="34" charset="0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  <a:cs typeface="Calibri" panose="020F0502020204030204" pitchFamily="34" charset="0"/>
                        </a:rPr>
                        <a:t>　</a:t>
                      </a:r>
                      <a:endParaRPr lang="ko-KR" altLang="en-US" sz="9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  <a:cs typeface="Calibri" panose="020F0502020204030204" pitchFamily="34" charset="0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  <a:cs typeface="Calibri" panose="020F0502020204030204" pitchFamily="34" charset="0"/>
                        </a:rPr>
                        <a:t>　</a:t>
                      </a:r>
                      <a:endParaRPr lang="ko-KR" altLang="en-US" sz="9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  <a:cs typeface="Calibri" panose="020F0502020204030204" pitchFamily="34" charset="0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  <a:cs typeface="맑은 고딕 Semilight" panose="020B0502040204020203" pitchFamily="50" charset="-127"/>
                        </a:rPr>
                        <a:t>별명</a:t>
                      </a: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0450826"/>
                  </a:ext>
                </a:extLst>
              </a:tr>
              <a:tr h="11722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  <a:cs typeface="맑은 고딕 Semilight" panose="020B0502040204020203" pitchFamily="50" charset="-127"/>
                        </a:rPr>
                        <a:t>6</a:t>
                      </a:r>
                      <a:endParaRPr lang="en-US" altLang="ko-KR" sz="9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  <a:cs typeface="맑은 고딕 Semilight" panose="020B0502040204020203" pitchFamily="50" charset="-127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  <a:cs typeface="맑은 고딕 Semilight" panose="020B0502040204020203" pitchFamily="50" charset="-127"/>
                        </a:rPr>
                        <a:t>MEMBER_PHONE</a:t>
                      </a:r>
                    </a:p>
                  </a:txBody>
                  <a:tcPr marL="1080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  <a:cs typeface="맑은 고딕 Semilight" panose="020B0502040204020203" pitchFamily="50" charset="-127"/>
                        </a:rPr>
                        <a:t>VARCHAR(20)</a:t>
                      </a:r>
                      <a:endParaRPr lang="en-US" sz="9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  <a:cs typeface="맑은 고딕 Semilight" panose="020B0502040204020203" pitchFamily="50" charset="-127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  <a:cs typeface="Calibri" panose="020F0502020204030204" pitchFamily="34" charset="0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  <a:cs typeface="Calibri" panose="020F0502020204030204" pitchFamily="34" charset="0"/>
                        </a:rPr>
                        <a:t>✓</a:t>
                      </a:r>
                      <a:endParaRPr lang="en-US" sz="9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  <a:cs typeface="Calibri" panose="020F0502020204030204" pitchFamily="34" charset="0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  <a:cs typeface="Calibri" panose="020F0502020204030204" pitchFamily="34" charset="0"/>
                        </a:rPr>
                        <a:t>　</a:t>
                      </a:r>
                      <a:endParaRPr lang="ko-KR" altLang="en-US" sz="9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  <a:cs typeface="Calibri" panose="020F0502020204030204" pitchFamily="34" charset="0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  <a:cs typeface="Calibri" panose="020F0502020204030204" pitchFamily="34" charset="0"/>
                        </a:rPr>
                        <a:t>　</a:t>
                      </a:r>
                      <a:endParaRPr lang="ko-KR" altLang="en-US" sz="9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  <a:cs typeface="Calibri" panose="020F0502020204030204" pitchFamily="34" charset="0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  <a:cs typeface="Calibri" panose="020F0502020204030204" pitchFamily="34" charset="0"/>
                        </a:rPr>
                        <a:t>　</a:t>
                      </a:r>
                      <a:endParaRPr lang="ko-KR" altLang="en-US" sz="9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  <a:cs typeface="Calibri" panose="020F0502020204030204" pitchFamily="34" charset="0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  <a:cs typeface="맑은 고딕 Semilight" panose="020B0502040204020203" pitchFamily="50" charset="-127"/>
                        </a:rPr>
                        <a:t>연락처</a:t>
                      </a:r>
                      <a:endParaRPr lang="en-US" altLang="ko-KR" sz="9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  <a:cs typeface="맑은 고딕 Semilight" panose="020B0502040204020203" pitchFamily="50" charset="-127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1817158"/>
                  </a:ext>
                </a:extLst>
              </a:tr>
              <a:tr h="11722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  <a:cs typeface="맑은 고딕 Semilight" panose="020B0502040204020203" pitchFamily="50" charset="-127"/>
                        </a:rPr>
                        <a:t>7</a:t>
                      </a:r>
                      <a:endParaRPr lang="en-US" altLang="ko-KR" sz="9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  <a:cs typeface="맑은 고딕 Semilight" panose="020B0502040204020203" pitchFamily="50" charset="-127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  <a:cs typeface="맑은 고딕 Semilight" panose="020B0502040204020203" pitchFamily="50" charset="-127"/>
                        </a:rPr>
                        <a:t>MEMBER_PROFILE</a:t>
                      </a:r>
                      <a:endParaRPr lang="en-US" sz="9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  <a:cs typeface="맑은 고딕 Semilight" panose="020B0502040204020203" pitchFamily="50" charset="-127"/>
                      </a:endParaRPr>
                    </a:p>
                  </a:txBody>
                  <a:tcPr marL="1080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  <a:cs typeface="맑은 고딕 Semilight" panose="020B0502040204020203" pitchFamily="50" charset="-127"/>
                        </a:rPr>
                        <a:t>VARCHAR(255)</a:t>
                      </a:r>
                      <a:endParaRPr lang="en-US" sz="9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  <a:cs typeface="맑은 고딕 Semilight" panose="020B0502040204020203" pitchFamily="50" charset="-127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  <a:cs typeface="Calibri" panose="020F0502020204030204" pitchFamily="34" charset="0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  <a:cs typeface="Calibri" panose="020F0502020204030204" pitchFamily="34" charset="0"/>
                        </a:rPr>
                        <a:t>✓</a:t>
                      </a:r>
                      <a:endParaRPr lang="en-US" sz="9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  <a:cs typeface="Calibri" panose="020F0502020204030204" pitchFamily="34" charset="0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  <a:cs typeface="Calibri" panose="020F0502020204030204" pitchFamily="34" charset="0"/>
                        </a:rPr>
                        <a:t>　</a:t>
                      </a:r>
                      <a:endParaRPr lang="ko-KR" altLang="en-US" sz="9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  <a:cs typeface="Calibri" panose="020F0502020204030204" pitchFamily="34" charset="0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  <a:cs typeface="Calibri" panose="020F0502020204030204" pitchFamily="34" charset="0"/>
                        </a:rPr>
                        <a:t>　</a:t>
                      </a:r>
                      <a:endParaRPr lang="ko-KR" altLang="en-US" sz="9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  <a:cs typeface="Calibri" panose="020F0502020204030204" pitchFamily="34" charset="0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  <a:cs typeface="Calibri" panose="020F0502020204030204" pitchFamily="34" charset="0"/>
                        </a:rPr>
                        <a:t>　</a:t>
                      </a:r>
                      <a:endParaRPr lang="ko-KR" altLang="en-US" sz="9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  <a:cs typeface="Calibri" panose="020F0502020204030204" pitchFamily="34" charset="0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  <a:cs typeface="맑은 고딕 Semilight" panose="020B0502040204020203" pitchFamily="50" charset="-127"/>
                        </a:rPr>
                        <a:t>프로필사진 저장경로</a:t>
                      </a:r>
                      <a:endParaRPr lang="en-US" altLang="ko-KR" sz="9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  <a:cs typeface="맑은 고딕 Semilight" panose="020B0502040204020203" pitchFamily="50" charset="-127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0937666"/>
                  </a:ext>
                </a:extLst>
              </a:tr>
              <a:tr h="11722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  <a:cs typeface="맑은 고딕 Semilight" panose="020B0502040204020203" pitchFamily="50" charset="-127"/>
                        </a:rPr>
                        <a:t>8</a:t>
                      </a: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  <a:cs typeface="맑은 고딕 Semilight" panose="020B0502040204020203" pitchFamily="50" charset="-127"/>
                        </a:rPr>
                        <a:t>MEMBER_LASTLOGIN</a:t>
                      </a:r>
                      <a:endParaRPr lang="en-US" sz="9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  <a:cs typeface="맑은 고딕 Semilight" panose="020B0502040204020203" pitchFamily="50" charset="-127"/>
                      </a:endParaRPr>
                    </a:p>
                  </a:txBody>
                  <a:tcPr marL="1080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  <a:cs typeface="맑은 고딕 Semilight" panose="020B0502040204020203" pitchFamily="50" charset="-127"/>
                        </a:rPr>
                        <a:t>VARCHAR(20)</a:t>
                      </a:r>
                      <a:endParaRPr lang="en-US" sz="9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  <a:cs typeface="맑은 고딕 Semilight" panose="020B0502040204020203" pitchFamily="50" charset="-127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  <a:cs typeface="Calibri" panose="020F0502020204030204" pitchFamily="34" charset="0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  <a:cs typeface="Calibri" panose="020F0502020204030204" pitchFamily="34" charset="0"/>
                        </a:rPr>
                        <a:t>✓</a:t>
                      </a:r>
                      <a:endParaRPr lang="en-US" sz="9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  <a:cs typeface="Calibri" panose="020F0502020204030204" pitchFamily="34" charset="0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  <a:cs typeface="Calibri" panose="020F0502020204030204" pitchFamily="34" charset="0"/>
                        </a:rPr>
                        <a:t>　</a:t>
                      </a:r>
                      <a:endParaRPr lang="ko-KR" altLang="en-US" sz="9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  <a:cs typeface="Calibri" panose="020F0502020204030204" pitchFamily="34" charset="0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  <a:cs typeface="Calibri" panose="020F0502020204030204" pitchFamily="34" charset="0"/>
                        </a:rPr>
                        <a:t>　</a:t>
                      </a:r>
                      <a:endParaRPr lang="ko-KR" altLang="en-US" sz="9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  <a:cs typeface="Calibri" panose="020F0502020204030204" pitchFamily="34" charset="0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  <a:cs typeface="Calibri" panose="020F0502020204030204" pitchFamily="34" charset="0"/>
                        </a:rPr>
                        <a:t>　</a:t>
                      </a:r>
                      <a:endParaRPr lang="ko-KR" altLang="en-US" sz="9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  <a:cs typeface="Calibri" panose="020F0502020204030204" pitchFamily="34" charset="0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  <a:cs typeface="맑은 고딕 Semilight" panose="020B0502040204020203" pitchFamily="50" charset="-127"/>
                        </a:rPr>
                        <a:t>마지막 로그인 시간</a:t>
                      </a:r>
                      <a:endParaRPr lang="en-US" altLang="ko-KR" sz="9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  <a:cs typeface="맑은 고딕 Semilight" panose="020B0502040204020203" pitchFamily="50" charset="-127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60548286"/>
                  </a:ext>
                </a:extLst>
              </a:tr>
              <a:tr h="11722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  <a:cs typeface="맑은 고딕 Semilight" panose="020B0502040204020203" pitchFamily="50" charset="-127"/>
                        </a:rPr>
                        <a:t>9</a:t>
                      </a: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  <a:cs typeface="맑은 고딕 Semilight" panose="020B0502040204020203" pitchFamily="50" charset="-127"/>
                        </a:rPr>
                        <a:t>MEMBER_INSERTDATE</a:t>
                      </a:r>
                      <a:endParaRPr lang="en-US" sz="9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  <a:cs typeface="맑은 고딕 Semilight" panose="020B0502040204020203" pitchFamily="50" charset="-127"/>
                      </a:endParaRPr>
                    </a:p>
                  </a:txBody>
                  <a:tcPr marL="1080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  <a:cs typeface="맑은 고딕 Semilight" panose="020B0502040204020203" pitchFamily="50" charset="-127"/>
                        </a:rPr>
                        <a:t>DATETIME</a:t>
                      </a:r>
                      <a:endParaRPr lang="en-US" sz="9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  <a:cs typeface="맑은 고딕 Semilight" panose="020B0502040204020203" pitchFamily="50" charset="-127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  <a:cs typeface="Calibri" panose="020F0502020204030204" pitchFamily="34" charset="0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  <a:cs typeface="Calibri" panose="020F0502020204030204" pitchFamily="34" charset="0"/>
                        </a:rPr>
                        <a:t>✓</a:t>
                      </a:r>
                      <a:endParaRPr lang="en-US" sz="9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  <a:cs typeface="Calibri" panose="020F0502020204030204" pitchFamily="34" charset="0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  <a:cs typeface="Calibri" panose="020F0502020204030204" pitchFamily="34" charset="0"/>
                        </a:rPr>
                        <a:t>　</a:t>
                      </a:r>
                      <a:endParaRPr lang="ko-KR" altLang="en-US" sz="9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  <a:cs typeface="Calibri" panose="020F0502020204030204" pitchFamily="34" charset="0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  <a:cs typeface="Calibri" panose="020F0502020204030204" pitchFamily="34" charset="0"/>
                        </a:rPr>
                        <a:t>　</a:t>
                      </a:r>
                      <a:endParaRPr lang="ko-KR" altLang="en-US" sz="9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  <a:cs typeface="Calibri" panose="020F0502020204030204" pitchFamily="34" charset="0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  <a:cs typeface="Calibri" panose="020F0502020204030204" pitchFamily="34" charset="0"/>
                        </a:rPr>
                        <a:t>　</a:t>
                      </a:r>
                      <a:endParaRPr lang="ko-KR" altLang="en-US" sz="9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  <a:cs typeface="Calibri" panose="020F0502020204030204" pitchFamily="34" charset="0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  <a:cs typeface="맑은 고딕 Semilight" panose="020B0502040204020203" pitchFamily="50" charset="-127"/>
                        </a:rPr>
                        <a:t>회원 가입일자</a:t>
                      </a:r>
                      <a:endParaRPr lang="en-US" altLang="ko-KR" sz="9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  <a:cs typeface="맑은 고딕 Semilight" panose="020B0502040204020203" pitchFamily="50" charset="-127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0295710"/>
                  </a:ext>
                </a:extLst>
              </a:tr>
              <a:tr h="11722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  <a:cs typeface="맑은 고딕 Semilight" panose="020B0502040204020203" pitchFamily="50" charset="-127"/>
                        </a:rPr>
                        <a:t>10</a:t>
                      </a:r>
                      <a:endParaRPr lang="en-US" altLang="ko-KR" sz="9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  <a:cs typeface="맑은 고딕 Semilight" panose="020B0502040204020203" pitchFamily="50" charset="-127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  <a:cs typeface="맑은 고딕 Semilight" panose="020B0502040204020203" pitchFamily="50" charset="-127"/>
                        </a:rPr>
                        <a:t>MEMBER_UPDATEDATE</a:t>
                      </a:r>
                      <a:endParaRPr lang="en-US" sz="9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  <a:cs typeface="맑은 고딕 Semilight" panose="020B0502040204020203" pitchFamily="50" charset="-127"/>
                      </a:endParaRPr>
                    </a:p>
                  </a:txBody>
                  <a:tcPr marL="1080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  <a:cs typeface="맑은 고딕 Semilight" panose="020B0502040204020203" pitchFamily="50" charset="-127"/>
                        </a:rPr>
                        <a:t>DATETIME</a:t>
                      </a:r>
                      <a:endParaRPr lang="en-US" altLang="ko-KR" sz="9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  <a:cs typeface="맑은 고딕 Semilight" panose="020B0502040204020203" pitchFamily="50" charset="-127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  <a:cs typeface="Calibri" panose="020F0502020204030204" pitchFamily="34" charset="0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  <a:cs typeface="Calibri" panose="020F0502020204030204" pitchFamily="34" charset="0"/>
                        </a:rPr>
                        <a:t>✓</a:t>
                      </a:r>
                      <a:endParaRPr lang="en-US" sz="9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  <a:cs typeface="Calibri" panose="020F0502020204030204" pitchFamily="34" charset="0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  <a:cs typeface="Calibri" panose="020F0502020204030204" pitchFamily="34" charset="0"/>
                        </a:rPr>
                        <a:t>　</a:t>
                      </a:r>
                      <a:endParaRPr lang="ko-KR" altLang="en-US" sz="9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  <a:cs typeface="Calibri" panose="020F0502020204030204" pitchFamily="34" charset="0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  <a:cs typeface="Calibri" panose="020F0502020204030204" pitchFamily="34" charset="0"/>
                        </a:rPr>
                        <a:t>　</a:t>
                      </a:r>
                      <a:endParaRPr lang="ko-KR" altLang="en-US" sz="9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  <a:cs typeface="Calibri" panose="020F0502020204030204" pitchFamily="34" charset="0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  <a:cs typeface="Calibri" panose="020F0502020204030204" pitchFamily="34" charset="0"/>
                        </a:rPr>
                        <a:t>　</a:t>
                      </a:r>
                      <a:endParaRPr lang="ko-KR" altLang="en-US" sz="9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  <a:cs typeface="Calibri" panose="020F0502020204030204" pitchFamily="34" charset="0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  <a:cs typeface="맑은 고딕 Semilight" panose="020B0502040204020203" pitchFamily="50" charset="-127"/>
                        </a:rPr>
                        <a:t>마지막 정보수정일</a:t>
                      </a:r>
                      <a:endParaRPr lang="en-US" altLang="ko-KR" sz="9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  <a:cs typeface="맑은 고딕 Semilight" panose="020B0502040204020203" pitchFamily="50" charset="-127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399043"/>
                  </a:ext>
                </a:extLst>
              </a:tr>
              <a:tr h="11722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  <a:cs typeface="맑은 고딕 Semilight" panose="020B0502040204020203" pitchFamily="50" charset="-127"/>
                        </a:rPr>
                        <a:t>11</a:t>
                      </a:r>
                      <a:endParaRPr lang="en-US" altLang="ko-KR" sz="9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  <a:cs typeface="맑은 고딕 Semilight" panose="020B0502040204020203" pitchFamily="50" charset="-127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  <a:cs typeface="맑은 고딕 Semilight" panose="020B0502040204020203" pitchFamily="50" charset="-127"/>
                        </a:rPr>
                        <a:t>NUM_URL</a:t>
                      </a:r>
                      <a:endParaRPr lang="en-US" sz="9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  <a:cs typeface="맑은 고딕 Semilight" panose="020B0502040204020203" pitchFamily="50" charset="-127"/>
                      </a:endParaRPr>
                    </a:p>
                  </a:txBody>
                  <a:tcPr marL="1080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  <a:cs typeface="맑은 고딕 Semilight" panose="020B0502040204020203" pitchFamily="50" charset="-127"/>
                        </a:rPr>
                        <a:t>VARCHAR(200)</a:t>
                      </a:r>
                      <a:endParaRPr lang="en-US" sz="9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  <a:cs typeface="맑은 고딕 Semilight" panose="020B0502040204020203" pitchFamily="50" charset="-127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  <a:cs typeface="Calibri" panose="020F0502020204030204" pitchFamily="34" charset="0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  <a:cs typeface="Calibri" panose="020F0502020204030204" pitchFamily="34" charset="0"/>
                        </a:rPr>
                        <a:t>✓</a:t>
                      </a:r>
                      <a:endParaRPr lang="en-US" sz="9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  <a:cs typeface="Calibri" panose="020F0502020204030204" pitchFamily="34" charset="0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  <a:cs typeface="Calibri" panose="020F0502020204030204" pitchFamily="34" charset="0"/>
                        </a:rPr>
                        <a:t>　</a:t>
                      </a:r>
                      <a:endParaRPr lang="ko-KR" altLang="en-US" sz="9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  <a:cs typeface="Calibri" panose="020F0502020204030204" pitchFamily="34" charset="0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  <a:cs typeface="Calibri" panose="020F0502020204030204" pitchFamily="34" charset="0"/>
                        </a:rPr>
                        <a:t>　</a:t>
                      </a:r>
                      <a:endParaRPr lang="ko-KR" altLang="en-US" sz="9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  <a:cs typeface="Calibri" panose="020F0502020204030204" pitchFamily="34" charset="0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  <a:cs typeface="Calibri" panose="020F0502020204030204" pitchFamily="34" charset="0"/>
                        </a:rPr>
                        <a:t>　</a:t>
                      </a:r>
                      <a:endParaRPr lang="ko-KR" altLang="en-US" sz="9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  <a:cs typeface="Calibri" panose="020F0502020204030204" pitchFamily="34" charset="0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  <a:cs typeface="맑은 고딕 Semilight" panose="020B0502040204020203" pitchFamily="50" charset="-127"/>
                        </a:rPr>
                        <a:t>암호화된 회원번호 </a:t>
                      </a:r>
                      <a:r>
                        <a:rPr lang="en-US" altLang="ko-KR" sz="9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  <a:cs typeface="맑은 고딕 Semilight" panose="020B0502040204020203" pitchFamily="50" charset="-127"/>
                        </a:rPr>
                        <a:t>(</a:t>
                      </a:r>
                      <a:r>
                        <a:rPr lang="ko-KR" altLang="en-US" sz="9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  <a:cs typeface="맑은 고딕 Semilight" panose="020B0502040204020203" pitchFamily="50" charset="-127"/>
                        </a:rPr>
                        <a:t>블로그 </a:t>
                      </a:r>
                      <a:r>
                        <a:rPr lang="en-US" altLang="ko-KR" sz="9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  <a:cs typeface="맑은 고딕 Semilight" panose="020B0502040204020203" pitchFamily="50" charset="-127"/>
                        </a:rPr>
                        <a:t>URL</a:t>
                      </a:r>
                      <a:r>
                        <a:rPr lang="ko-KR" altLang="en-US" sz="9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  <a:cs typeface="맑은 고딕 Semilight" panose="020B0502040204020203" pitchFamily="50" charset="-127"/>
                        </a:rPr>
                        <a:t>에 사용하기 위해</a:t>
                      </a:r>
                      <a:r>
                        <a:rPr lang="en-US" altLang="ko-KR" sz="9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  <a:cs typeface="맑은 고딕 Semilight" panose="020B0502040204020203" pitchFamily="50" charset="-127"/>
                        </a:rPr>
                        <a:t>)</a:t>
                      </a: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4138577"/>
                  </a:ext>
                </a:extLst>
              </a:tr>
              <a:tr h="11722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  <a:cs typeface="맑은 고딕 Semilight" panose="020B0502040204020203" pitchFamily="50" charset="-127"/>
                        </a:rPr>
                        <a:t>12</a:t>
                      </a:r>
                      <a:endParaRPr lang="en-US" altLang="ko-KR" sz="9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  <a:cs typeface="맑은 고딕 Semilight" panose="020B0502040204020203" pitchFamily="50" charset="-127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  <a:cs typeface="맑은 고딕 Semilight" panose="020B0502040204020203" pitchFamily="50" charset="-127"/>
                        </a:rPr>
                        <a:t>BLOG_MAIN</a:t>
                      </a:r>
                      <a:endParaRPr lang="en-US" sz="9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  <a:cs typeface="맑은 고딕 Semilight" panose="020B0502040204020203" pitchFamily="50" charset="-127"/>
                      </a:endParaRPr>
                    </a:p>
                  </a:txBody>
                  <a:tcPr marL="1080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  <a:cs typeface="맑은 고딕 Semilight" panose="020B0502040204020203" pitchFamily="50" charset="-127"/>
                        </a:rPr>
                        <a:t>VARCHAR(4)</a:t>
                      </a:r>
                      <a:endParaRPr lang="en-US" sz="9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  <a:cs typeface="맑은 고딕 Semilight" panose="020B0502040204020203" pitchFamily="50" charset="-127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  <a:cs typeface="Calibri" panose="020F0502020204030204" pitchFamily="34" charset="0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  <a:cs typeface="Calibri" panose="020F0502020204030204" pitchFamily="34" charset="0"/>
                        </a:rPr>
                        <a:t>✓</a:t>
                      </a:r>
                      <a:endParaRPr lang="en-US" sz="9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  <a:cs typeface="Calibri" panose="020F0502020204030204" pitchFamily="34" charset="0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  <a:cs typeface="Calibri" panose="020F0502020204030204" pitchFamily="34" charset="0"/>
                        </a:rPr>
                        <a:t>　</a:t>
                      </a:r>
                      <a:endParaRPr lang="ko-KR" altLang="en-US" sz="9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  <a:cs typeface="Calibri" panose="020F0502020204030204" pitchFamily="34" charset="0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  <a:cs typeface="Calibri" panose="020F0502020204030204" pitchFamily="34" charset="0"/>
                        </a:rPr>
                        <a:t>　</a:t>
                      </a:r>
                      <a:endParaRPr lang="ko-KR" altLang="en-US" sz="9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  <a:cs typeface="Calibri" panose="020F0502020204030204" pitchFamily="34" charset="0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  <a:cs typeface="Calibri" panose="020F0502020204030204" pitchFamily="34" charset="0"/>
                        </a:rPr>
                        <a:t>　</a:t>
                      </a:r>
                      <a:endParaRPr lang="ko-KR" altLang="en-US" sz="9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  <a:cs typeface="Calibri" panose="020F0502020204030204" pitchFamily="34" charset="0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  <a:cs typeface="맑은 고딕 Semilight" panose="020B0502040204020203" pitchFamily="50" charset="-127"/>
                        </a:rPr>
                        <a:t>블로그 메인 화면 선택 </a:t>
                      </a:r>
                      <a:r>
                        <a:rPr lang="en-US" altLang="ko-KR" sz="90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  <a:cs typeface="맑은 고딕 Semilight" panose="020B0502040204020203" pitchFamily="50" charset="-127"/>
                        </a:rPr>
                        <a:t>(MAP</a:t>
                      </a:r>
                      <a:r>
                        <a:rPr lang="ko-KR" altLang="en-US" sz="90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  <a:cs typeface="맑은 고딕 Semilight" panose="020B0502040204020203" pitchFamily="50" charset="-127"/>
                        </a:rPr>
                        <a:t>형식</a:t>
                      </a:r>
                      <a:r>
                        <a:rPr lang="en-US" altLang="ko-KR" sz="90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  <a:cs typeface="맑은 고딕 Semilight" panose="020B0502040204020203" pitchFamily="50" charset="-127"/>
                        </a:rPr>
                        <a:t> OR LIST</a:t>
                      </a:r>
                      <a:r>
                        <a:rPr lang="ko-KR" altLang="en-US" sz="90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  <a:cs typeface="맑은 고딕 Semilight" panose="020B0502040204020203" pitchFamily="50" charset="-127"/>
                        </a:rPr>
                        <a:t>형식</a:t>
                      </a:r>
                      <a:r>
                        <a:rPr lang="en-US" altLang="ko-KR" sz="90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  <a:cs typeface="맑은 고딕 Semilight" panose="020B0502040204020203" pitchFamily="50" charset="-127"/>
                        </a:rPr>
                        <a:t>)</a:t>
                      </a:r>
                      <a:endParaRPr lang="ko-KR" altLang="en-US" sz="9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  <a:cs typeface="맑은 고딕 Semilight" panose="020B0502040204020203" pitchFamily="50" charset="-127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4188810"/>
                  </a:ext>
                </a:extLst>
              </a:tr>
            </a:tbl>
          </a:graphicData>
        </a:graphic>
      </p:graphicFrame>
      <p:sp>
        <p:nvSpPr>
          <p:cNvPr id="5" name="Rectangle 2">
            <a:extLst>
              <a:ext uri="{FF2B5EF4-FFF2-40B4-BE49-F238E27FC236}">
                <a16:creationId xmlns:a16="http://schemas.microsoft.com/office/drawing/2014/main" id="{9CB92DEA-4305-468B-B698-CD3F4FA782A6}"/>
              </a:ext>
            </a:extLst>
          </p:cNvPr>
          <p:cNvSpPr/>
          <p:nvPr/>
        </p:nvSpPr>
        <p:spPr>
          <a:xfrm>
            <a:off x="1124407" y="9732"/>
            <a:ext cx="114326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bel" panose="0200050603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프로젝트 개요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79CDE2-A2EA-48F4-91B5-DA14157AFD15}"/>
              </a:ext>
            </a:extLst>
          </p:cNvPr>
          <p:cNvSpPr txBox="1"/>
          <p:nvPr/>
        </p:nvSpPr>
        <p:spPr>
          <a:xfrm>
            <a:off x="785853" y="0"/>
            <a:ext cx="338554" cy="276999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bel" panose="02000506030000020004" pitchFamily="2" charset="0"/>
              </a:rPr>
              <a:t>02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23A97C-4D84-44E0-8D4A-6925634C0617}"/>
              </a:ext>
            </a:extLst>
          </p:cNvPr>
          <p:cNvSpPr txBox="1"/>
          <p:nvPr/>
        </p:nvSpPr>
        <p:spPr>
          <a:xfrm>
            <a:off x="800100" y="308846"/>
            <a:ext cx="23294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bel" panose="02000506030000020004" pitchFamily="2" charset="0"/>
              </a:rPr>
              <a:t>테이블 명세</a:t>
            </a:r>
            <a:endParaRPr lang="en-US" sz="3200" b="1" dirty="0">
              <a:solidFill>
                <a:schemeClr val="tx1">
                  <a:lumMod val="65000"/>
                  <a:lumOff val="35000"/>
                </a:schemeClr>
              </a:solidFill>
              <a:latin typeface="Abel" panose="02000506030000020004" pitchFamily="2" charset="0"/>
            </a:endParaRP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E71E1B82-633B-4A14-937E-A06C4F3402CC}"/>
              </a:ext>
            </a:extLst>
          </p:cNvPr>
          <p:cNvSpPr/>
          <p:nvPr/>
        </p:nvSpPr>
        <p:spPr>
          <a:xfrm>
            <a:off x="772136" y="-3946"/>
            <a:ext cx="45719" cy="89756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F1BBD6DF-817C-4741-8F5C-6EFC9013B8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83724"/>
              </p:ext>
            </p:extLst>
          </p:nvPr>
        </p:nvGraphicFramePr>
        <p:xfrm>
          <a:off x="1147793" y="4384657"/>
          <a:ext cx="9896400" cy="19839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241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660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453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68643">
                  <a:extLst>
                    <a:ext uri="{9D8B030D-6E8A-4147-A177-3AD203B41FA5}">
                      <a16:colId xmlns:a16="http://schemas.microsoft.com/office/drawing/2014/main" val="2684968861"/>
                    </a:ext>
                  </a:extLst>
                </a:gridCol>
                <a:gridCol w="468643">
                  <a:extLst>
                    <a:ext uri="{9D8B030D-6E8A-4147-A177-3AD203B41FA5}">
                      <a16:colId xmlns:a16="http://schemas.microsoft.com/office/drawing/2014/main" val="2389415149"/>
                    </a:ext>
                  </a:extLst>
                </a:gridCol>
                <a:gridCol w="468643">
                  <a:extLst>
                    <a:ext uri="{9D8B030D-6E8A-4147-A177-3AD203B41FA5}">
                      <a16:colId xmlns:a16="http://schemas.microsoft.com/office/drawing/2014/main" val="783341067"/>
                    </a:ext>
                  </a:extLst>
                </a:gridCol>
                <a:gridCol w="46864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68643">
                  <a:extLst>
                    <a:ext uri="{9D8B030D-6E8A-4147-A177-3AD203B41FA5}">
                      <a16:colId xmlns:a16="http://schemas.microsoft.com/office/drawing/2014/main" val="12983039"/>
                    </a:ext>
                  </a:extLst>
                </a:gridCol>
                <a:gridCol w="351763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</a:rPr>
                        <a:t>NO</a:t>
                      </a:r>
                      <a:endParaRPr lang="en-US" sz="900" b="1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</a:rPr>
                        <a:t>COLUMN NAME</a:t>
                      </a:r>
                      <a:endParaRPr lang="en-US" sz="900" b="1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</a:rPr>
                        <a:t>DATA TYPE</a:t>
                      </a:r>
                      <a:endParaRPr lang="en-US" sz="900" b="1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</a:rPr>
                        <a:t>PK</a:t>
                      </a:r>
                      <a:endParaRPr lang="en-US" sz="900" b="1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</a:rPr>
                        <a:t>NN</a:t>
                      </a:r>
                      <a:endParaRPr lang="en-US" sz="900" b="1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</a:rPr>
                        <a:t>UQ</a:t>
                      </a:r>
                      <a:endParaRPr lang="en-US" sz="900" b="1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</a:rPr>
                        <a:t>AI</a:t>
                      </a:r>
                      <a:endParaRPr lang="en-US" sz="900" b="1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</a:rPr>
                        <a:t>FK</a:t>
                      </a:r>
                      <a:r>
                        <a:rPr lang="ko-KR" altLang="en-US" sz="900" b="1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900" b="1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+mn-ea"/>
                        </a:rPr>
                        <a:t>COMMENT</a:t>
                      </a:r>
                      <a:endParaRPr lang="en-US" altLang="ko-KR" sz="900" b="1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+mn-ea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</a:rPr>
                        <a:t>1</a:t>
                      </a:r>
                      <a:endParaRPr lang="en-US" altLang="ko-KR" sz="9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</a:rPr>
                        <a:t>MESSAGE_NUM</a:t>
                      </a:r>
                    </a:p>
                  </a:txBody>
                  <a:tcPr marL="1080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</a:rPr>
                        <a:t>INT</a:t>
                      </a: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  <a:cs typeface="Calibri" panose="020F0502020204030204" pitchFamily="34" charset="0"/>
                        </a:rPr>
                        <a:t>✓</a:t>
                      </a:r>
                      <a:endParaRPr lang="en-US" altLang="ko-KR" sz="9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  <a:cs typeface="Calibri" panose="020F0502020204030204" pitchFamily="34" charset="0"/>
                        </a:rPr>
                        <a:t>✓</a:t>
                      </a:r>
                      <a:endParaRPr lang="en-US" altLang="ko-KR" sz="9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  <a:cs typeface="Calibri" panose="020F0502020204030204" pitchFamily="34" charset="0"/>
                        </a:rPr>
                        <a:t>✓</a:t>
                      </a:r>
                      <a:endParaRPr lang="en-US" altLang="ko-KR" sz="9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</a:rPr>
                        <a:t>메시지번호</a:t>
                      </a: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</a:rPr>
                        <a:t>2</a:t>
                      </a:r>
                      <a:endParaRPr lang="en-US" altLang="ko-KR" sz="9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</a:rPr>
                        <a:t>MESSAGE_SENDER</a:t>
                      </a:r>
                    </a:p>
                  </a:txBody>
                  <a:tcPr marL="1080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</a:rPr>
                        <a:t>INT</a:t>
                      </a:r>
                      <a:endParaRPr lang="en-US" sz="9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9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  <a:cs typeface="Calibri" panose="020F0502020204030204" pitchFamily="34" charset="0"/>
                        </a:rPr>
                        <a:t>✓</a:t>
                      </a:r>
                      <a:endParaRPr lang="en-US" altLang="ko-KR" sz="9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9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  <a:cs typeface="Calibri" panose="020F0502020204030204" pitchFamily="34" charset="0"/>
                        </a:rPr>
                        <a:t>✓</a:t>
                      </a:r>
                      <a:endParaRPr lang="en-US" altLang="ko-KR" sz="9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</a:rPr>
                        <a:t>MEMBER</a:t>
                      </a:r>
                      <a:r>
                        <a:rPr lang="ko-KR" altLang="en-US" sz="9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</a:rPr>
                        <a:t>테이블의 회원번호 </a:t>
                      </a:r>
                      <a:r>
                        <a:rPr lang="en-US" altLang="ko-KR" sz="9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</a:rPr>
                        <a:t>보낸 이</a:t>
                      </a:r>
                      <a:r>
                        <a:rPr lang="en-US" altLang="ko-KR" sz="9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53996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</a:rPr>
                        <a:t>3</a:t>
                      </a:r>
                      <a:endParaRPr lang="en-US" altLang="ko-KR" sz="9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</a:rPr>
                        <a:t>MESSAGE_RECEIVER</a:t>
                      </a:r>
                    </a:p>
                  </a:txBody>
                  <a:tcPr marL="1080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</a:rPr>
                        <a:t>INT</a:t>
                      </a:r>
                      <a:endParaRPr lang="en-US" sz="9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9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  <a:cs typeface="Calibri" panose="020F0502020204030204" pitchFamily="34" charset="0"/>
                        </a:rPr>
                        <a:t>✓</a:t>
                      </a:r>
                      <a:endParaRPr lang="en-US" altLang="ko-KR" sz="9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9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  <a:cs typeface="Calibri" panose="020F0502020204030204" pitchFamily="34" charset="0"/>
                        </a:rPr>
                        <a:t>✓</a:t>
                      </a:r>
                      <a:endParaRPr lang="en-US" altLang="ko-KR" sz="9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</a:rPr>
                        <a:t>MEMBER</a:t>
                      </a:r>
                      <a:r>
                        <a:rPr lang="ko-KR" altLang="en-US" sz="9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</a:rPr>
                        <a:t>테이블의 회원번호 </a:t>
                      </a:r>
                      <a:r>
                        <a:rPr lang="en-US" altLang="ko-KR" sz="9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</a:rPr>
                        <a:t>받는 이</a:t>
                      </a:r>
                      <a:r>
                        <a:rPr lang="en-US" altLang="ko-KR" sz="9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28700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</a:rPr>
                        <a:t>4</a:t>
                      </a:r>
                      <a:endParaRPr lang="en-US" altLang="ko-KR" sz="9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</a:rPr>
                        <a:t>MESSAGE_TITLE</a:t>
                      </a:r>
                    </a:p>
                  </a:txBody>
                  <a:tcPr marL="1080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</a:rPr>
                        <a:t>VARCHAR(100)</a:t>
                      </a: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9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  <a:cs typeface="Calibri" panose="020F0502020204030204" pitchFamily="34" charset="0"/>
                        </a:rPr>
                        <a:t>✓</a:t>
                      </a:r>
                      <a:endParaRPr lang="en-US" altLang="ko-KR" sz="9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</a:rPr>
                        <a:t>메시지 제목</a:t>
                      </a: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30575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</a:rPr>
                        <a:t>5</a:t>
                      </a:r>
                      <a:endParaRPr lang="en-US" altLang="ko-KR" sz="9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</a:rPr>
                        <a:t>MESSAGE_CONTENT</a:t>
                      </a:r>
                    </a:p>
                  </a:txBody>
                  <a:tcPr marL="1080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</a:rPr>
                        <a:t>LONGTEXT</a:t>
                      </a: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9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  <a:cs typeface="Calibri" panose="020F0502020204030204" pitchFamily="34" charset="0"/>
                        </a:rPr>
                        <a:t>✓</a:t>
                      </a:r>
                      <a:endParaRPr lang="en-US" altLang="ko-KR" sz="9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</a:rPr>
                        <a:t>메시지 내용</a:t>
                      </a: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04508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</a:rPr>
                        <a:t>6</a:t>
                      </a:r>
                      <a:endParaRPr lang="en-US" altLang="ko-KR" sz="9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</a:rPr>
                        <a:t>MESSAGE_SENDDATE</a:t>
                      </a:r>
                    </a:p>
                  </a:txBody>
                  <a:tcPr marL="1080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</a:rPr>
                        <a:t>DATETIME</a:t>
                      </a: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  <a:cs typeface="Calibri" panose="020F0502020204030204" pitchFamily="34" charset="0"/>
                        </a:rPr>
                        <a:t>✓</a:t>
                      </a:r>
                      <a:endParaRPr lang="en-US" altLang="ko-KR" sz="9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</a:rPr>
                        <a:t>메시지 전송시간</a:t>
                      </a:r>
                      <a:endParaRPr lang="en-US" altLang="ko-KR" sz="9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181715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</a:rPr>
                        <a:t>7</a:t>
                      </a:r>
                      <a:endParaRPr lang="en-US" altLang="ko-KR" sz="9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</a:rPr>
                        <a:t>MESSAGE_READ</a:t>
                      </a:r>
                    </a:p>
                  </a:txBody>
                  <a:tcPr marL="1080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</a:rPr>
                        <a:t>TINYINT</a:t>
                      </a: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9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  <a:cs typeface="Calibri" panose="020F0502020204030204" pitchFamily="34" charset="0"/>
                        </a:rPr>
                        <a:t>✓</a:t>
                      </a:r>
                      <a:endParaRPr lang="en-US" altLang="ko-KR" sz="9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</a:rPr>
                        <a:t>메시지 읽음여부 </a:t>
                      </a:r>
                      <a:r>
                        <a:rPr lang="en-US" altLang="ko-KR" sz="9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</a:rPr>
                        <a:t>읽지 않음 </a:t>
                      </a:r>
                      <a:r>
                        <a:rPr lang="en-US" altLang="ko-KR" sz="9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</a:rPr>
                        <a:t>0, </a:t>
                      </a:r>
                      <a:r>
                        <a:rPr lang="ko-KR" altLang="en-US" sz="9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</a:rPr>
                        <a:t>읽음 </a:t>
                      </a:r>
                      <a:r>
                        <a:rPr lang="en-US" altLang="ko-KR" sz="9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</a:rPr>
                        <a:t>1)</a:t>
                      </a: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09376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</a:rPr>
                        <a:t>8</a:t>
                      </a:r>
                      <a:endParaRPr lang="en-US" altLang="ko-KR" sz="9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</a:rPr>
                        <a:t>MESSAGE_READDATE</a:t>
                      </a:r>
                    </a:p>
                  </a:txBody>
                  <a:tcPr marL="1080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</a:rPr>
                        <a:t>VARCHAR(45)</a:t>
                      </a: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9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  <a:cs typeface="Calibri" panose="020F0502020204030204" pitchFamily="34" charset="0"/>
                        </a:rPr>
                        <a:t>✓</a:t>
                      </a:r>
                      <a:endParaRPr lang="en-US" altLang="ko-KR" sz="9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</a:rPr>
                        <a:t>메시지 확인시간</a:t>
                      </a:r>
                      <a:endParaRPr lang="en-US" altLang="ko-KR" sz="9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6054828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</a:rPr>
                        <a:t>9</a:t>
                      </a:r>
                      <a:endParaRPr lang="en-US" altLang="ko-KR" sz="9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</a:rPr>
                        <a:t>MESSAGE_SDELCHK</a:t>
                      </a:r>
                    </a:p>
                  </a:txBody>
                  <a:tcPr marL="1080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</a:rPr>
                        <a:t>TINYINT</a:t>
                      </a: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9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  <a:cs typeface="Calibri" panose="020F0502020204030204" pitchFamily="34" charset="0"/>
                        </a:rPr>
                        <a:t>✓</a:t>
                      </a:r>
                      <a:endParaRPr lang="en-US" altLang="ko-KR" sz="9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</a:rPr>
                        <a:t>보낸 이의 메시지 삭제 여부 체크</a:t>
                      </a:r>
                      <a:endParaRPr lang="en-US" altLang="ko-KR" sz="9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02957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</a:rPr>
                        <a:t>10</a:t>
                      </a:r>
                      <a:endParaRPr lang="en-US" altLang="ko-KR" sz="9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</a:rPr>
                        <a:t>MESSAGE_RDELCHK</a:t>
                      </a:r>
                    </a:p>
                  </a:txBody>
                  <a:tcPr marL="1080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</a:rPr>
                        <a:t>TINYINT</a:t>
                      </a: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9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  <a:cs typeface="Calibri" panose="020F0502020204030204" pitchFamily="34" charset="0"/>
                        </a:rPr>
                        <a:t>✓</a:t>
                      </a:r>
                      <a:endParaRPr lang="en-US" altLang="ko-KR" sz="9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</a:rPr>
                        <a:t>받은 이의 메시지 삭제 여부 체크</a:t>
                      </a:r>
                      <a:endParaRPr lang="en-US" altLang="ko-KR" sz="9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41888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500569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66CCA6F-B24A-44C1-BC61-9F0A43DFEF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4699740"/>
              </p:ext>
            </p:extLst>
          </p:nvPr>
        </p:nvGraphicFramePr>
        <p:xfrm>
          <a:off x="1147800" y="2898820"/>
          <a:ext cx="9896400" cy="7214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241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660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453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68643">
                  <a:extLst>
                    <a:ext uri="{9D8B030D-6E8A-4147-A177-3AD203B41FA5}">
                      <a16:colId xmlns:a16="http://schemas.microsoft.com/office/drawing/2014/main" val="2684968861"/>
                    </a:ext>
                  </a:extLst>
                </a:gridCol>
                <a:gridCol w="468643">
                  <a:extLst>
                    <a:ext uri="{9D8B030D-6E8A-4147-A177-3AD203B41FA5}">
                      <a16:colId xmlns:a16="http://schemas.microsoft.com/office/drawing/2014/main" val="2389415149"/>
                    </a:ext>
                  </a:extLst>
                </a:gridCol>
                <a:gridCol w="468643">
                  <a:extLst>
                    <a:ext uri="{9D8B030D-6E8A-4147-A177-3AD203B41FA5}">
                      <a16:colId xmlns:a16="http://schemas.microsoft.com/office/drawing/2014/main" val="783341067"/>
                    </a:ext>
                  </a:extLst>
                </a:gridCol>
                <a:gridCol w="46864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68643">
                  <a:extLst>
                    <a:ext uri="{9D8B030D-6E8A-4147-A177-3AD203B41FA5}">
                      <a16:colId xmlns:a16="http://schemas.microsoft.com/office/drawing/2014/main" val="12983039"/>
                    </a:ext>
                  </a:extLst>
                </a:gridCol>
                <a:gridCol w="351763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</a:rPr>
                        <a:t>NO</a:t>
                      </a:r>
                      <a:endParaRPr lang="en-US" sz="900" b="1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</a:rPr>
                        <a:t>COLUMN NAME</a:t>
                      </a:r>
                      <a:endParaRPr lang="en-US" sz="900" b="1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</a:rPr>
                        <a:t>DATA TYPE</a:t>
                      </a:r>
                      <a:endParaRPr lang="en-US" sz="900" b="1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</a:rPr>
                        <a:t>PK</a:t>
                      </a:r>
                      <a:endParaRPr lang="en-US" sz="900" b="1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</a:rPr>
                        <a:t>NN</a:t>
                      </a:r>
                      <a:endParaRPr lang="en-US" sz="900" b="1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</a:rPr>
                        <a:t>UQ</a:t>
                      </a:r>
                      <a:endParaRPr lang="en-US" sz="900" b="1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</a:rPr>
                        <a:t>AI</a:t>
                      </a:r>
                      <a:endParaRPr lang="en-US" sz="900" b="1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</a:rPr>
                        <a:t>FK</a:t>
                      </a:r>
                      <a:r>
                        <a:rPr lang="ko-KR" altLang="en-US" sz="900" b="1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900" b="1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+mn-ea"/>
                        </a:rPr>
                        <a:t>COMMENT</a:t>
                      </a:r>
                      <a:endParaRPr lang="en-US" altLang="ko-KR" sz="900" b="1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+mn-ea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</a:rPr>
                        <a:t>1</a:t>
                      </a:r>
                      <a:endParaRPr lang="en-US" altLang="ko-KR" sz="9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</a:rPr>
                        <a:t>CATEGORY_NUM</a:t>
                      </a:r>
                      <a:endParaRPr lang="en-US" sz="9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1080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</a:rPr>
                        <a:t>INT</a:t>
                      </a:r>
                      <a:endParaRPr lang="en-US" sz="9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  <a:cs typeface="Calibri" panose="020F0502020204030204" pitchFamily="34" charset="0"/>
                        </a:rPr>
                        <a:t>✓</a:t>
                      </a:r>
                      <a:endParaRPr lang="en-US" sz="9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  <a:cs typeface="Calibri" panose="020F0502020204030204" pitchFamily="34" charset="0"/>
                        </a:rPr>
                        <a:t>✓</a:t>
                      </a:r>
                      <a:endParaRPr lang="en-US" sz="9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9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  <a:cs typeface="Calibri" panose="020F0502020204030204" pitchFamily="34" charset="0"/>
                        </a:rPr>
                        <a:t>✓</a:t>
                      </a:r>
                      <a:endParaRPr lang="ko-KR" altLang="en-US" sz="9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9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</a:rPr>
                        <a:t>카테고리번호</a:t>
                      </a: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</a:rPr>
                        <a:t>2</a:t>
                      </a:r>
                      <a:endParaRPr lang="en-US" altLang="ko-KR" sz="9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</a:rPr>
                        <a:t>CATEGORY_NAME</a:t>
                      </a:r>
                      <a:endParaRPr lang="en-US" sz="9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1080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</a:rPr>
                        <a:t>VARCHAR(20)</a:t>
                      </a:r>
                      <a:endParaRPr lang="en-US" sz="9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  <a:cs typeface="Calibri" panose="020F0502020204030204" pitchFamily="34" charset="0"/>
                        </a:rPr>
                        <a:t>✓</a:t>
                      </a:r>
                      <a:endParaRPr lang="en-US" sz="9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9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9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9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</a:rPr>
                        <a:t>업종에 따른 카테고리명</a:t>
                      </a: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53996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</a:rPr>
                        <a:t>CATEGORY_CODE</a:t>
                      </a:r>
                      <a:endParaRPr lang="en-US" sz="9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1080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</a:rPr>
                        <a:t>VARCHAR(5)</a:t>
                      </a:r>
                      <a:endParaRPr lang="en-US" sz="9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  <a:cs typeface="Calibri" panose="020F0502020204030204" pitchFamily="34" charset="0"/>
                        </a:rPr>
                        <a:t>✓</a:t>
                      </a:r>
                      <a:endParaRPr lang="en-US" sz="9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9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9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9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</a:rPr>
                        <a:t>카테고리 코드</a:t>
                      </a: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2870029"/>
                  </a:ext>
                </a:extLst>
              </a:tr>
            </a:tbl>
          </a:graphicData>
        </a:graphic>
      </p:graphicFrame>
      <p:grpSp>
        <p:nvGrpSpPr>
          <p:cNvPr id="33" name="그룹 32">
            <a:extLst>
              <a:ext uri="{FF2B5EF4-FFF2-40B4-BE49-F238E27FC236}">
                <a16:creationId xmlns:a16="http://schemas.microsoft.com/office/drawing/2014/main" id="{4EF6710F-76A4-44A3-A6F3-7BC27C49AEDA}"/>
              </a:ext>
            </a:extLst>
          </p:cNvPr>
          <p:cNvGrpSpPr/>
          <p:nvPr/>
        </p:nvGrpSpPr>
        <p:grpSpPr>
          <a:xfrm>
            <a:off x="1153470" y="2574962"/>
            <a:ext cx="2910094" cy="276999"/>
            <a:chOff x="1153470" y="2532096"/>
            <a:chExt cx="2910094" cy="276999"/>
          </a:xfrm>
        </p:grpSpPr>
        <p:sp>
          <p:nvSpPr>
            <p:cNvPr id="14" name="Pentagon 15">
              <a:extLst>
                <a:ext uri="{FF2B5EF4-FFF2-40B4-BE49-F238E27FC236}">
                  <a16:creationId xmlns:a16="http://schemas.microsoft.com/office/drawing/2014/main" id="{8FD52906-7C69-4C23-B537-B8671D48952A}"/>
                </a:ext>
              </a:extLst>
            </p:cNvPr>
            <p:cNvSpPr/>
            <p:nvPr/>
          </p:nvSpPr>
          <p:spPr>
            <a:xfrm>
              <a:off x="1153470" y="2544999"/>
              <a:ext cx="127590" cy="251193"/>
            </a:xfrm>
            <a:prstGeom prst="homePlat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B43811F-DA0D-4146-9C8C-B5B06FB0BCD4}"/>
                </a:ext>
              </a:extLst>
            </p:cNvPr>
            <p:cNvSpPr txBox="1"/>
            <p:nvPr/>
          </p:nvSpPr>
          <p:spPr>
            <a:xfrm>
              <a:off x="1348338" y="2532096"/>
              <a:ext cx="271522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bel" panose="02000506030000020004" pitchFamily="2" charset="0"/>
                  <a:ea typeface="Open Sans" panose="020B0606030504020204" pitchFamily="34" charset="0"/>
                  <a:cs typeface="Open Sans" panose="020B0606030504020204" pitchFamily="34" charset="0"/>
                </a:rPr>
                <a:t>CATEGORY (</a:t>
              </a:r>
              <a:r>
                <a:rPr lang="ko-KR" altLang="en-US" sz="12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bel" panose="02000506030000020004" pitchFamily="2" charset="0"/>
                  <a:ea typeface="Open Sans" panose="020B0606030504020204" pitchFamily="34" charset="0"/>
                  <a:cs typeface="Open Sans" panose="020B0606030504020204" pitchFamily="34" charset="0"/>
                </a:rPr>
                <a:t>카테고리관리</a:t>
              </a:r>
              <a:r>
                <a:rPr lang="en-US" altLang="ko-KR" sz="12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bel" panose="02000506030000020004" pitchFamily="2" charset="0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endPara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bel" panose="02000506030000020004" pitchFamily="2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C074517B-B53A-4CE7-A73F-C4E3784460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7179431"/>
              </p:ext>
            </p:extLst>
          </p:nvPr>
        </p:nvGraphicFramePr>
        <p:xfrm>
          <a:off x="1148346" y="4204297"/>
          <a:ext cx="9896400" cy="21643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241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660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453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68643">
                  <a:extLst>
                    <a:ext uri="{9D8B030D-6E8A-4147-A177-3AD203B41FA5}">
                      <a16:colId xmlns:a16="http://schemas.microsoft.com/office/drawing/2014/main" val="2684968861"/>
                    </a:ext>
                  </a:extLst>
                </a:gridCol>
                <a:gridCol w="468643">
                  <a:extLst>
                    <a:ext uri="{9D8B030D-6E8A-4147-A177-3AD203B41FA5}">
                      <a16:colId xmlns:a16="http://schemas.microsoft.com/office/drawing/2014/main" val="2389415149"/>
                    </a:ext>
                  </a:extLst>
                </a:gridCol>
                <a:gridCol w="468643">
                  <a:extLst>
                    <a:ext uri="{9D8B030D-6E8A-4147-A177-3AD203B41FA5}">
                      <a16:colId xmlns:a16="http://schemas.microsoft.com/office/drawing/2014/main" val="783341067"/>
                    </a:ext>
                  </a:extLst>
                </a:gridCol>
                <a:gridCol w="46864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68643">
                  <a:extLst>
                    <a:ext uri="{9D8B030D-6E8A-4147-A177-3AD203B41FA5}">
                      <a16:colId xmlns:a16="http://schemas.microsoft.com/office/drawing/2014/main" val="12983039"/>
                    </a:ext>
                  </a:extLst>
                </a:gridCol>
                <a:gridCol w="351763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</a:rPr>
                        <a:t>NO</a:t>
                      </a:r>
                      <a:endParaRPr lang="en-US" sz="900" b="1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</a:rPr>
                        <a:t>COLUMN NAME</a:t>
                      </a:r>
                      <a:endParaRPr lang="en-US" sz="900" b="1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</a:rPr>
                        <a:t>DATA TYPE</a:t>
                      </a:r>
                      <a:endParaRPr lang="en-US" sz="900" b="1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</a:rPr>
                        <a:t>PK</a:t>
                      </a:r>
                      <a:endParaRPr lang="en-US" sz="900" b="1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</a:rPr>
                        <a:t>NN</a:t>
                      </a:r>
                      <a:endParaRPr lang="en-US" sz="900" b="1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</a:rPr>
                        <a:t>UQ</a:t>
                      </a:r>
                      <a:endParaRPr lang="en-US" sz="900" b="1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</a:rPr>
                        <a:t>AI</a:t>
                      </a:r>
                      <a:endParaRPr lang="en-US" sz="900" b="1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</a:rPr>
                        <a:t>FK</a:t>
                      </a:r>
                      <a:r>
                        <a:rPr lang="ko-KR" altLang="en-US" sz="900" b="1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900" b="1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+mn-ea"/>
                        </a:rPr>
                        <a:t>COMMENT</a:t>
                      </a:r>
                      <a:endParaRPr lang="en-US" altLang="ko-KR" sz="900" b="1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+mn-ea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</a:rPr>
                        <a:t>1</a:t>
                      </a:r>
                      <a:endParaRPr lang="en-US" altLang="ko-KR" sz="9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</a:rPr>
                        <a:t>REVIEW_NUM</a:t>
                      </a:r>
                      <a:endParaRPr lang="en-US" sz="9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1080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</a:rPr>
                        <a:t>INT</a:t>
                      </a:r>
                      <a:endParaRPr lang="en-US" sz="9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  <a:cs typeface="Calibri" panose="020F0502020204030204" pitchFamily="34" charset="0"/>
                        </a:rPr>
                        <a:t>✓</a:t>
                      </a:r>
                      <a:endParaRPr lang="en-US" altLang="ko-KR" sz="9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  <a:cs typeface="Calibri" panose="020F0502020204030204" pitchFamily="34" charset="0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  <a:cs typeface="Calibri" panose="020F0502020204030204" pitchFamily="34" charset="0"/>
                        </a:rPr>
                        <a:t>✓</a:t>
                      </a:r>
                      <a:endParaRPr lang="en-US" altLang="ko-KR" sz="9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  <a:cs typeface="Calibri" panose="020F0502020204030204" pitchFamily="34" charset="0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9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  <a:cs typeface="Calibri" panose="020F0502020204030204" pitchFamily="34" charset="0"/>
                        </a:rPr>
                        <a:t>✓</a:t>
                      </a:r>
                      <a:endParaRPr lang="en-US" sz="9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9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</a:rPr>
                        <a:t>리뷰번호</a:t>
                      </a: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</a:rPr>
                        <a:t>2</a:t>
                      </a:r>
                      <a:endParaRPr lang="en-US" altLang="ko-KR" sz="9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</a:rPr>
                        <a:t>MEMBER_NUM</a:t>
                      </a:r>
                    </a:p>
                  </a:txBody>
                  <a:tcPr marL="1080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</a:rPr>
                        <a:t>VARCHAR(30)</a:t>
                      </a:r>
                      <a:endParaRPr lang="en-US" sz="9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9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  <a:cs typeface="Calibri" panose="020F0502020204030204" pitchFamily="34" charset="0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  <a:cs typeface="Calibri" panose="020F0502020204030204" pitchFamily="34" charset="0"/>
                        </a:rPr>
                        <a:t>✓</a:t>
                      </a:r>
                      <a:endParaRPr lang="en-US" altLang="ko-KR" sz="9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  <a:cs typeface="Calibri" panose="020F0502020204030204" pitchFamily="34" charset="0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9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  <a:cs typeface="Calibri" panose="020F0502020204030204" pitchFamily="34" charset="0"/>
                        </a:rPr>
                        <a:t>✓</a:t>
                      </a:r>
                      <a:r>
                        <a:rPr lang="ko-KR" altLang="en-US" sz="90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9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</a:rPr>
                        <a:t>MEMBER</a:t>
                      </a:r>
                      <a:r>
                        <a:rPr lang="ko-KR" altLang="en-US" sz="9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</a:rPr>
                        <a:t>테이블의 회원번호</a:t>
                      </a: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53996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</a:rPr>
                        <a:t>3</a:t>
                      </a:r>
                      <a:endParaRPr lang="en-US" altLang="ko-KR" sz="9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</a:rPr>
                        <a:t>CATEGORY_NUM</a:t>
                      </a:r>
                    </a:p>
                  </a:txBody>
                  <a:tcPr marL="1080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</a:rPr>
                        <a:t>VARCHAR(255)</a:t>
                      </a:r>
                      <a:endParaRPr lang="en-US" sz="9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9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  <a:cs typeface="Calibri" panose="020F0502020204030204" pitchFamily="34" charset="0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  <a:cs typeface="Calibri" panose="020F0502020204030204" pitchFamily="34" charset="0"/>
                        </a:rPr>
                        <a:t>✓</a:t>
                      </a:r>
                      <a:endParaRPr lang="en-US" altLang="ko-KR" sz="9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  <a:cs typeface="Calibri" panose="020F0502020204030204" pitchFamily="34" charset="0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9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  <a:cs typeface="Calibri" panose="020F0502020204030204" pitchFamily="34" charset="0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9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  <a:cs typeface="Calibri" panose="020F0502020204030204" pitchFamily="34" charset="0"/>
                        </a:rPr>
                        <a:t>✓</a:t>
                      </a:r>
                      <a:endParaRPr lang="en-US" altLang="ko-KR" sz="9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  <a:cs typeface="Calibri" panose="020F0502020204030204" pitchFamily="34" charset="0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</a:rPr>
                        <a:t>CATEGORY</a:t>
                      </a:r>
                      <a:r>
                        <a:rPr lang="ko-KR" altLang="en-US" sz="9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</a:rPr>
                        <a:t>테이블의 카테고리번호</a:t>
                      </a: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28700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</a:rPr>
                        <a:t>4</a:t>
                      </a:r>
                      <a:endParaRPr lang="en-US" altLang="ko-KR" sz="9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</a:rPr>
                        <a:t>REVIEW_TITLE</a:t>
                      </a:r>
                    </a:p>
                  </a:txBody>
                  <a:tcPr marL="1080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</a:rPr>
                        <a:t>VARCHAR(20)</a:t>
                      </a:r>
                      <a:endParaRPr lang="en-US" sz="9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9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  <a:cs typeface="Calibri" panose="020F0502020204030204" pitchFamily="34" charset="0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  <a:cs typeface="Calibri" panose="020F0502020204030204" pitchFamily="34" charset="0"/>
                        </a:rPr>
                        <a:t>✓</a:t>
                      </a:r>
                      <a:endParaRPr lang="en-US" altLang="ko-KR" sz="9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  <a:cs typeface="Calibri" panose="020F0502020204030204" pitchFamily="34" charset="0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9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9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9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</a:rPr>
                        <a:t>리뷰 제목</a:t>
                      </a: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30575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</a:rPr>
                        <a:t>5</a:t>
                      </a:r>
                      <a:endParaRPr lang="en-US" altLang="ko-KR" sz="9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</a:rPr>
                        <a:t>REVIEW_CONTENT</a:t>
                      </a:r>
                      <a:endParaRPr lang="en-US" sz="9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1080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</a:rPr>
                        <a:t>VARCHAR(20)</a:t>
                      </a:r>
                      <a:endParaRPr lang="en-US" sz="9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9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  <a:cs typeface="Calibri" panose="020F0502020204030204" pitchFamily="34" charset="0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  <a:cs typeface="Calibri" panose="020F0502020204030204" pitchFamily="34" charset="0"/>
                        </a:rPr>
                        <a:t>✓</a:t>
                      </a:r>
                      <a:endParaRPr lang="en-US" altLang="ko-KR" sz="9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  <a:cs typeface="Calibri" panose="020F0502020204030204" pitchFamily="34" charset="0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9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9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9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</a:rPr>
                        <a:t>리뷰 내용</a:t>
                      </a: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04508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</a:rPr>
                        <a:t>6</a:t>
                      </a:r>
                      <a:endParaRPr lang="en-US" altLang="ko-KR" sz="9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</a:rPr>
                        <a:t>TITLE_COLOR</a:t>
                      </a:r>
                    </a:p>
                  </a:txBody>
                  <a:tcPr marL="1080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</a:rPr>
                        <a:t>VARCHAR(20)</a:t>
                      </a:r>
                      <a:endParaRPr lang="en-US" sz="9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9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  <a:cs typeface="Calibri" panose="020F0502020204030204" pitchFamily="34" charset="0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  <a:cs typeface="Calibri" panose="020F0502020204030204" pitchFamily="34" charset="0"/>
                        </a:rPr>
                        <a:t>✓</a:t>
                      </a:r>
                      <a:endParaRPr lang="en-US" altLang="ko-KR" sz="9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  <a:cs typeface="Calibri" panose="020F0502020204030204" pitchFamily="34" charset="0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9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9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9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</a:rPr>
                        <a:t>평점에 따른 제목 색상</a:t>
                      </a:r>
                      <a:endParaRPr lang="en-US" altLang="ko-KR" sz="9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181715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</a:rPr>
                        <a:t>TITLE_IMG</a:t>
                      </a:r>
                      <a:endParaRPr lang="en-US" sz="9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1080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</a:rPr>
                        <a:t>VARCHAR(255)</a:t>
                      </a:r>
                      <a:endParaRPr lang="en-US" sz="9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9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  <a:cs typeface="Calibri" panose="020F0502020204030204" pitchFamily="34" charset="0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  <a:cs typeface="Calibri" panose="020F0502020204030204" pitchFamily="34" charset="0"/>
                        </a:rPr>
                        <a:t>✓</a:t>
                      </a:r>
                      <a:endParaRPr lang="en-US" altLang="ko-KR" sz="9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  <a:cs typeface="Calibri" panose="020F0502020204030204" pitchFamily="34" charset="0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9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9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9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</a:rPr>
                        <a:t>리스트에 보여질 대표 사진 </a:t>
                      </a:r>
                      <a:r>
                        <a:rPr lang="en-US" altLang="ko-KR" sz="9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</a:rPr>
                        <a:t>첫 이미지</a:t>
                      </a:r>
                      <a:r>
                        <a:rPr lang="en-US" altLang="ko-KR" sz="9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40296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</a:rPr>
                        <a:t>HITS</a:t>
                      </a:r>
                      <a:endParaRPr lang="en-US" sz="9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1080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</a:rPr>
                        <a:t>INT</a:t>
                      </a: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9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  <a:cs typeface="Calibri" panose="020F0502020204030204" pitchFamily="34" charset="0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  <a:cs typeface="Calibri" panose="020F0502020204030204" pitchFamily="34" charset="0"/>
                        </a:rPr>
                        <a:t>✓</a:t>
                      </a:r>
                      <a:endParaRPr lang="en-US" altLang="ko-KR" sz="9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  <a:cs typeface="Calibri" panose="020F0502020204030204" pitchFamily="34" charset="0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9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9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9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</a:rPr>
                        <a:t>조회수</a:t>
                      </a:r>
                      <a:endParaRPr lang="en-US" altLang="ko-KR" sz="9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09376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</a:rPr>
                        <a:t>REVIEW_GRADE</a:t>
                      </a:r>
                      <a:endParaRPr lang="en-US" sz="9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1080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</a:rPr>
                        <a:t>TINYINT</a:t>
                      </a: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9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  <a:cs typeface="Calibri" panose="020F0502020204030204" pitchFamily="34" charset="0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  <a:cs typeface="Calibri" panose="020F0502020204030204" pitchFamily="34" charset="0"/>
                        </a:rPr>
                        <a:t>✓</a:t>
                      </a:r>
                      <a:endParaRPr lang="en-US" altLang="ko-KR" sz="9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  <a:cs typeface="Calibri" panose="020F0502020204030204" pitchFamily="34" charset="0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9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9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9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</a:rPr>
                        <a:t>리뷰 평점 </a:t>
                      </a:r>
                      <a:r>
                        <a:rPr lang="en-US" altLang="ko-KR" sz="9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</a:rPr>
                        <a:t>(0~5)</a:t>
                      </a: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6054828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</a:rPr>
                        <a:t>REVIEW_INSERTDATE</a:t>
                      </a:r>
                      <a:endParaRPr lang="en-US" sz="9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1080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</a:rPr>
                        <a:t>VARCHAR(20)</a:t>
                      </a:r>
                      <a:endParaRPr lang="en-US" sz="9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9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  <a:cs typeface="Calibri" panose="020F0502020204030204" pitchFamily="34" charset="0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  <a:cs typeface="Calibri" panose="020F0502020204030204" pitchFamily="34" charset="0"/>
                        </a:rPr>
                        <a:t>✓</a:t>
                      </a:r>
                      <a:endParaRPr lang="en-US" altLang="ko-KR" sz="9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  <a:cs typeface="Calibri" panose="020F0502020204030204" pitchFamily="34" charset="0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9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9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9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</a:rPr>
                        <a:t>리뷰 등록일자</a:t>
                      </a:r>
                      <a:endParaRPr lang="en-US" altLang="ko-KR" sz="9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02957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</a:rPr>
                        <a:t>11</a:t>
                      </a:r>
                      <a:endParaRPr lang="en-US" altLang="ko-KR" sz="9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</a:rPr>
                        <a:t>REVIEW_UPDATEDATE</a:t>
                      </a:r>
                      <a:endParaRPr lang="en-US" sz="9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1080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</a:rPr>
                        <a:t>VARCHAR(4)</a:t>
                      </a:r>
                      <a:endParaRPr lang="en-US" sz="9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9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  <a:cs typeface="Calibri" panose="020F0502020204030204" pitchFamily="34" charset="0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  <a:cs typeface="Calibri" panose="020F0502020204030204" pitchFamily="34" charset="0"/>
                        </a:rPr>
                        <a:t>✓</a:t>
                      </a:r>
                      <a:endParaRPr lang="en-US" altLang="ko-KR" sz="9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  <a:cs typeface="Calibri" panose="020F0502020204030204" pitchFamily="34" charset="0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9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9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9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</a:rPr>
                        <a:t>리뷰 수정일자</a:t>
                      </a: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4188810"/>
                  </a:ext>
                </a:extLst>
              </a:tr>
            </a:tbl>
          </a:graphicData>
        </a:graphic>
      </p:graphicFrame>
      <p:grpSp>
        <p:nvGrpSpPr>
          <p:cNvPr id="32" name="그룹 31">
            <a:extLst>
              <a:ext uri="{FF2B5EF4-FFF2-40B4-BE49-F238E27FC236}">
                <a16:creationId xmlns:a16="http://schemas.microsoft.com/office/drawing/2014/main" id="{7E96A0AE-152A-4A15-8379-FA6717D204EA}"/>
              </a:ext>
            </a:extLst>
          </p:cNvPr>
          <p:cNvGrpSpPr/>
          <p:nvPr/>
        </p:nvGrpSpPr>
        <p:grpSpPr>
          <a:xfrm>
            <a:off x="1153470" y="3871083"/>
            <a:ext cx="2910094" cy="276999"/>
            <a:chOff x="1153470" y="3788078"/>
            <a:chExt cx="2910094" cy="276999"/>
          </a:xfrm>
        </p:grpSpPr>
        <p:sp>
          <p:nvSpPr>
            <p:cNvPr id="17" name="Pentagon 15">
              <a:extLst>
                <a:ext uri="{FF2B5EF4-FFF2-40B4-BE49-F238E27FC236}">
                  <a16:creationId xmlns:a16="http://schemas.microsoft.com/office/drawing/2014/main" id="{6982FAAD-1F78-4FDA-A6C9-7EC064906964}"/>
                </a:ext>
              </a:extLst>
            </p:cNvPr>
            <p:cNvSpPr/>
            <p:nvPr/>
          </p:nvSpPr>
          <p:spPr>
            <a:xfrm>
              <a:off x="1153470" y="3800981"/>
              <a:ext cx="127590" cy="251193"/>
            </a:xfrm>
            <a:prstGeom prst="homePlat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25FA75C-B988-4A89-821B-0BFFB93F8BCB}"/>
                </a:ext>
              </a:extLst>
            </p:cNvPr>
            <p:cNvSpPr txBox="1"/>
            <p:nvPr/>
          </p:nvSpPr>
          <p:spPr>
            <a:xfrm>
              <a:off x="1348338" y="3788078"/>
              <a:ext cx="271522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bel" panose="02000506030000020004" pitchFamily="2" charset="0"/>
                  <a:ea typeface="Open Sans" panose="020B0606030504020204" pitchFamily="34" charset="0"/>
                  <a:cs typeface="Open Sans" panose="020B0606030504020204" pitchFamily="34" charset="0"/>
                </a:rPr>
                <a:t>REVIEW (</a:t>
              </a:r>
              <a:r>
                <a:rPr lang="ko-KR" altLang="en-US" sz="12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bel" panose="02000506030000020004" pitchFamily="2" charset="0"/>
                  <a:ea typeface="Open Sans" panose="020B0606030504020204" pitchFamily="34" charset="0"/>
                  <a:cs typeface="Open Sans" panose="020B0606030504020204" pitchFamily="34" charset="0"/>
                </a:rPr>
                <a:t>리뷰관리</a:t>
              </a:r>
              <a:r>
                <a:rPr lang="en-US" altLang="ko-KR" sz="12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bel" panose="02000506030000020004" pitchFamily="2" charset="0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B3C611B9-9FB7-4771-B016-5C4CCA92D7E6}"/>
              </a:ext>
            </a:extLst>
          </p:cNvPr>
          <p:cNvGrpSpPr/>
          <p:nvPr/>
        </p:nvGrpSpPr>
        <p:grpSpPr>
          <a:xfrm>
            <a:off x="1153470" y="1073331"/>
            <a:ext cx="2910094" cy="276999"/>
            <a:chOff x="1153470" y="1082851"/>
            <a:chExt cx="2910094" cy="276999"/>
          </a:xfrm>
        </p:grpSpPr>
        <p:sp>
          <p:nvSpPr>
            <p:cNvPr id="3" name="Pentagon 15">
              <a:extLst>
                <a:ext uri="{FF2B5EF4-FFF2-40B4-BE49-F238E27FC236}">
                  <a16:creationId xmlns:a16="http://schemas.microsoft.com/office/drawing/2014/main" id="{9D37B003-C3AD-44A9-A506-3D402C8F7BC1}"/>
                </a:ext>
              </a:extLst>
            </p:cNvPr>
            <p:cNvSpPr/>
            <p:nvPr/>
          </p:nvSpPr>
          <p:spPr>
            <a:xfrm>
              <a:off x="1153470" y="1095754"/>
              <a:ext cx="127590" cy="251193"/>
            </a:xfrm>
            <a:prstGeom prst="homePlat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686561B-04D8-49FD-BFCF-2B3E16D1AEAE}"/>
                </a:ext>
              </a:extLst>
            </p:cNvPr>
            <p:cNvSpPr txBox="1"/>
            <p:nvPr/>
          </p:nvSpPr>
          <p:spPr>
            <a:xfrm>
              <a:off x="1348338" y="1082851"/>
              <a:ext cx="271522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bel" panose="02000506030000020004" pitchFamily="2" charset="0"/>
                  <a:ea typeface="Open Sans" panose="020B0606030504020204" pitchFamily="34" charset="0"/>
                  <a:cs typeface="Open Sans" panose="020B0606030504020204" pitchFamily="34" charset="0"/>
                </a:rPr>
                <a:t>FOLLOW (</a:t>
              </a:r>
              <a:r>
                <a:rPr lang="ko-KR" altLang="en-US" sz="12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bel" panose="02000506030000020004" pitchFamily="2" charset="0"/>
                  <a:ea typeface="Open Sans" panose="020B0606030504020204" pitchFamily="34" charset="0"/>
                  <a:cs typeface="Open Sans" panose="020B0606030504020204" pitchFamily="34" charset="0"/>
                </a:rPr>
                <a:t>이웃관리</a:t>
              </a:r>
              <a:r>
                <a:rPr lang="en-US" altLang="ko-KR" sz="12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bel" panose="02000506030000020004" pitchFamily="2" charset="0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endPara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bel" panose="02000506030000020004" pitchFamily="2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022B1FC8-8A8D-45F7-91BD-48EF72A201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1402619"/>
              </p:ext>
            </p:extLst>
          </p:nvPr>
        </p:nvGraphicFramePr>
        <p:xfrm>
          <a:off x="1147800" y="1397189"/>
          <a:ext cx="9896400" cy="9018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241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660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453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68643">
                  <a:extLst>
                    <a:ext uri="{9D8B030D-6E8A-4147-A177-3AD203B41FA5}">
                      <a16:colId xmlns:a16="http://schemas.microsoft.com/office/drawing/2014/main" val="2684968861"/>
                    </a:ext>
                  </a:extLst>
                </a:gridCol>
                <a:gridCol w="468643">
                  <a:extLst>
                    <a:ext uri="{9D8B030D-6E8A-4147-A177-3AD203B41FA5}">
                      <a16:colId xmlns:a16="http://schemas.microsoft.com/office/drawing/2014/main" val="2389415149"/>
                    </a:ext>
                  </a:extLst>
                </a:gridCol>
                <a:gridCol w="468643">
                  <a:extLst>
                    <a:ext uri="{9D8B030D-6E8A-4147-A177-3AD203B41FA5}">
                      <a16:colId xmlns:a16="http://schemas.microsoft.com/office/drawing/2014/main" val="783341067"/>
                    </a:ext>
                  </a:extLst>
                </a:gridCol>
                <a:gridCol w="46864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68643">
                  <a:extLst>
                    <a:ext uri="{9D8B030D-6E8A-4147-A177-3AD203B41FA5}">
                      <a16:colId xmlns:a16="http://schemas.microsoft.com/office/drawing/2014/main" val="12983039"/>
                    </a:ext>
                  </a:extLst>
                </a:gridCol>
                <a:gridCol w="351763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</a:rPr>
                        <a:t>NO</a:t>
                      </a:r>
                      <a:endParaRPr lang="en-US" sz="900" b="1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</a:rPr>
                        <a:t>COLUMN NAME</a:t>
                      </a:r>
                      <a:endParaRPr lang="en-US" sz="900" b="1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</a:rPr>
                        <a:t>DATA TYPE</a:t>
                      </a:r>
                      <a:endParaRPr lang="en-US" sz="900" b="1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</a:rPr>
                        <a:t>PK</a:t>
                      </a:r>
                      <a:endParaRPr lang="en-US" sz="900" b="1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</a:rPr>
                        <a:t>NN</a:t>
                      </a:r>
                      <a:endParaRPr lang="en-US" sz="900" b="1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</a:rPr>
                        <a:t>UQ</a:t>
                      </a:r>
                      <a:endParaRPr lang="en-US" sz="900" b="1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</a:rPr>
                        <a:t>AI</a:t>
                      </a:r>
                      <a:endParaRPr lang="en-US" sz="900" b="1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</a:rPr>
                        <a:t>FK</a:t>
                      </a:r>
                      <a:r>
                        <a:rPr lang="ko-KR" altLang="en-US" sz="900" b="1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900" b="1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+mn-ea"/>
                        </a:rPr>
                        <a:t>COMMENT</a:t>
                      </a:r>
                      <a:endParaRPr lang="en-US" altLang="ko-KR" sz="900" b="1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+mn-ea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</a:rPr>
                        <a:t>1</a:t>
                      </a:r>
                      <a:endParaRPr lang="en-US" altLang="ko-KR" sz="9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</a:rPr>
                        <a:t>FOLLOW_NUM</a:t>
                      </a:r>
                    </a:p>
                  </a:txBody>
                  <a:tcPr marL="1080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</a:rPr>
                        <a:t>INT</a:t>
                      </a: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  <a:cs typeface="Calibri" panose="020F0502020204030204" pitchFamily="34" charset="0"/>
                        </a:rPr>
                        <a:t>✓</a:t>
                      </a:r>
                      <a:endParaRPr lang="en-US" sz="9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  <a:cs typeface="Calibri" panose="020F0502020204030204" pitchFamily="34" charset="0"/>
                        </a:rPr>
                        <a:t>✓</a:t>
                      </a:r>
                      <a:endParaRPr lang="en-US" sz="9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  <a:cs typeface="Calibri" panose="020F0502020204030204" pitchFamily="34" charset="0"/>
                        </a:rPr>
                        <a:t>✓</a:t>
                      </a:r>
                      <a:endParaRPr lang="ko-KR" altLang="en-US" sz="9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</a:rPr>
                        <a:t>이웃추가번호</a:t>
                      </a: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</a:rPr>
                        <a:t>2</a:t>
                      </a:r>
                      <a:endParaRPr lang="en-US" altLang="ko-KR" sz="9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</a:rPr>
                        <a:t>MEMBER_NUM</a:t>
                      </a:r>
                    </a:p>
                  </a:txBody>
                  <a:tcPr marL="1080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</a:rPr>
                        <a:t>INT</a:t>
                      </a: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  <a:cs typeface="Calibri" panose="020F0502020204030204" pitchFamily="34" charset="0"/>
                        </a:rPr>
                        <a:t>✓</a:t>
                      </a:r>
                      <a:endParaRPr lang="en-US" sz="9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  <a:cs typeface="Calibri" panose="020F0502020204030204" pitchFamily="34" charset="0"/>
                        </a:rPr>
                        <a:t>✓</a:t>
                      </a:r>
                      <a:endParaRPr lang="ko-KR" altLang="en-US" sz="9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</a:rPr>
                        <a:t>MEMBER</a:t>
                      </a:r>
                      <a:r>
                        <a:rPr lang="ko-KR" altLang="en-US" sz="9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</a:rPr>
                        <a:t>테이블의 회원번호 </a:t>
                      </a:r>
                      <a:r>
                        <a:rPr lang="en-US" altLang="ko-KR" sz="9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</a:rPr>
                        <a:t>나</a:t>
                      </a:r>
                      <a:r>
                        <a:rPr lang="en-US" altLang="ko-KR" sz="9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53996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</a:rPr>
                        <a:t>BLOGGER_NUM</a:t>
                      </a:r>
                    </a:p>
                  </a:txBody>
                  <a:tcPr marL="1080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</a:rPr>
                        <a:t>INT</a:t>
                      </a: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  <a:cs typeface="Calibri" panose="020F0502020204030204" pitchFamily="34" charset="0"/>
                        </a:rPr>
                        <a:t>✓</a:t>
                      </a:r>
                      <a:endParaRPr lang="en-US" sz="9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  <a:cs typeface="Calibri" panose="020F0502020204030204" pitchFamily="34" charset="0"/>
                        </a:rPr>
                        <a:t>✓</a:t>
                      </a:r>
                      <a:endParaRPr lang="ko-KR" altLang="en-US" sz="9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</a:rPr>
                        <a:t>MEMBER</a:t>
                      </a:r>
                      <a:r>
                        <a:rPr lang="ko-KR" altLang="en-US" sz="9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</a:rPr>
                        <a:t>테이블의 회원번호 </a:t>
                      </a:r>
                      <a:r>
                        <a:rPr lang="en-US" altLang="ko-KR" sz="9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</a:rPr>
                        <a:t>이웃</a:t>
                      </a:r>
                      <a:r>
                        <a:rPr lang="en-US" altLang="ko-KR" sz="9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28700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</a:rPr>
                        <a:t>FOLLOW_DATE</a:t>
                      </a:r>
                    </a:p>
                  </a:txBody>
                  <a:tcPr marL="1080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</a:rPr>
                        <a:t>DATETIME</a:t>
                      </a: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  <a:cs typeface="Calibri" panose="020F0502020204030204" pitchFamily="34" charset="0"/>
                        </a:rPr>
                        <a:t>✓</a:t>
                      </a:r>
                      <a:endParaRPr lang="en-US" sz="9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</a:rPr>
                        <a:t>이웃 추가일자</a:t>
                      </a: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3057532"/>
                  </a:ext>
                </a:extLst>
              </a:tr>
            </a:tbl>
          </a:graphicData>
        </a:graphic>
      </p:graphicFrame>
      <p:sp>
        <p:nvSpPr>
          <p:cNvPr id="5" name="Rectangle 2">
            <a:extLst>
              <a:ext uri="{FF2B5EF4-FFF2-40B4-BE49-F238E27FC236}">
                <a16:creationId xmlns:a16="http://schemas.microsoft.com/office/drawing/2014/main" id="{9CB92DEA-4305-468B-B698-CD3F4FA782A6}"/>
              </a:ext>
            </a:extLst>
          </p:cNvPr>
          <p:cNvSpPr/>
          <p:nvPr/>
        </p:nvSpPr>
        <p:spPr>
          <a:xfrm>
            <a:off x="1124407" y="9732"/>
            <a:ext cx="114326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bel" panose="0200050603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프로젝트 개요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79CDE2-A2EA-48F4-91B5-DA14157AFD15}"/>
              </a:ext>
            </a:extLst>
          </p:cNvPr>
          <p:cNvSpPr txBox="1"/>
          <p:nvPr/>
        </p:nvSpPr>
        <p:spPr>
          <a:xfrm>
            <a:off x="785853" y="0"/>
            <a:ext cx="338554" cy="276999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bel" panose="02000506030000020004" pitchFamily="2" charset="0"/>
              </a:rPr>
              <a:t>02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23A97C-4D84-44E0-8D4A-6925634C0617}"/>
              </a:ext>
            </a:extLst>
          </p:cNvPr>
          <p:cNvSpPr txBox="1"/>
          <p:nvPr/>
        </p:nvSpPr>
        <p:spPr>
          <a:xfrm>
            <a:off x="800100" y="308846"/>
            <a:ext cx="23294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bel" panose="02000506030000020004" pitchFamily="2" charset="0"/>
              </a:rPr>
              <a:t>테이블 명세</a:t>
            </a:r>
            <a:endParaRPr lang="en-US" sz="3200" b="1" dirty="0">
              <a:solidFill>
                <a:schemeClr val="tx1">
                  <a:lumMod val="65000"/>
                  <a:lumOff val="35000"/>
                </a:schemeClr>
              </a:solidFill>
              <a:latin typeface="Abel" panose="02000506030000020004" pitchFamily="2" charset="0"/>
            </a:endParaRP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E71E1B82-633B-4A14-937E-A06C4F3402CC}"/>
              </a:ext>
            </a:extLst>
          </p:cNvPr>
          <p:cNvSpPr/>
          <p:nvPr/>
        </p:nvSpPr>
        <p:spPr>
          <a:xfrm>
            <a:off x="772136" y="-3946"/>
            <a:ext cx="45719" cy="89756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1590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6FF88C8D-D5A7-497A-9EA7-DDD772F240F7}"/>
              </a:ext>
            </a:extLst>
          </p:cNvPr>
          <p:cNvGrpSpPr/>
          <p:nvPr/>
        </p:nvGrpSpPr>
        <p:grpSpPr>
          <a:xfrm>
            <a:off x="1153470" y="3195748"/>
            <a:ext cx="2910094" cy="276999"/>
            <a:chOff x="1281060" y="3203555"/>
            <a:chExt cx="2910094" cy="276999"/>
          </a:xfrm>
        </p:grpSpPr>
        <p:sp>
          <p:nvSpPr>
            <p:cNvPr id="14" name="Pentagon 15">
              <a:extLst>
                <a:ext uri="{FF2B5EF4-FFF2-40B4-BE49-F238E27FC236}">
                  <a16:creationId xmlns:a16="http://schemas.microsoft.com/office/drawing/2014/main" id="{8FD52906-7C69-4C23-B537-B8671D48952A}"/>
                </a:ext>
              </a:extLst>
            </p:cNvPr>
            <p:cNvSpPr/>
            <p:nvPr/>
          </p:nvSpPr>
          <p:spPr>
            <a:xfrm>
              <a:off x="1281060" y="3216458"/>
              <a:ext cx="127590" cy="251193"/>
            </a:xfrm>
            <a:prstGeom prst="homePlat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B43811F-DA0D-4146-9C8C-B5B06FB0BCD4}"/>
                </a:ext>
              </a:extLst>
            </p:cNvPr>
            <p:cNvSpPr txBox="1"/>
            <p:nvPr/>
          </p:nvSpPr>
          <p:spPr>
            <a:xfrm>
              <a:off x="1475928" y="3203555"/>
              <a:ext cx="271522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bel" panose="02000506030000020004" pitchFamily="2" charset="0"/>
                  <a:ea typeface="Open Sans" panose="020B0606030504020204" pitchFamily="34" charset="0"/>
                  <a:cs typeface="Open Sans" panose="020B0606030504020204" pitchFamily="34" charset="0"/>
                </a:rPr>
                <a:t>REVIEW_HEART (</a:t>
              </a:r>
              <a:r>
                <a:rPr lang="ko-KR" altLang="en-US" sz="12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bel" panose="02000506030000020004" pitchFamily="2" charset="0"/>
                  <a:ea typeface="Open Sans" panose="020B0606030504020204" pitchFamily="34" charset="0"/>
                  <a:cs typeface="Open Sans" panose="020B0606030504020204" pitchFamily="34" charset="0"/>
                </a:rPr>
                <a:t>리뷰 좋아요 관리</a:t>
              </a:r>
              <a:r>
                <a:rPr lang="en-US" altLang="ko-KR" sz="12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bel" panose="02000506030000020004" pitchFamily="2" charset="0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endPara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bel" panose="02000506030000020004" pitchFamily="2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66CCA6F-B24A-44C1-BC61-9F0A43DFEF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3522460"/>
              </p:ext>
            </p:extLst>
          </p:nvPr>
        </p:nvGraphicFramePr>
        <p:xfrm>
          <a:off x="1147800" y="3517893"/>
          <a:ext cx="9896400" cy="7214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241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660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453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68643">
                  <a:extLst>
                    <a:ext uri="{9D8B030D-6E8A-4147-A177-3AD203B41FA5}">
                      <a16:colId xmlns:a16="http://schemas.microsoft.com/office/drawing/2014/main" val="2684968861"/>
                    </a:ext>
                  </a:extLst>
                </a:gridCol>
                <a:gridCol w="468643">
                  <a:extLst>
                    <a:ext uri="{9D8B030D-6E8A-4147-A177-3AD203B41FA5}">
                      <a16:colId xmlns:a16="http://schemas.microsoft.com/office/drawing/2014/main" val="2389415149"/>
                    </a:ext>
                  </a:extLst>
                </a:gridCol>
                <a:gridCol w="468643">
                  <a:extLst>
                    <a:ext uri="{9D8B030D-6E8A-4147-A177-3AD203B41FA5}">
                      <a16:colId xmlns:a16="http://schemas.microsoft.com/office/drawing/2014/main" val="783341067"/>
                    </a:ext>
                  </a:extLst>
                </a:gridCol>
                <a:gridCol w="46864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68643">
                  <a:extLst>
                    <a:ext uri="{9D8B030D-6E8A-4147-A177-3AD203B41FA5}">
                      <a16:colId xmlns:a16="http://schemas.microsoft.com/office/drawing/2014/main" val="12983039"/>
                    </a:ext>
                  </a:extLst>
                </a:gridCol>
                <a:gridCol w="351763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</a:rPr>
                        <a:t>NO</a:t>
                      </a:r>
                      <a:endParaRPr lang="en-US" sz="900" b="1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</a:rPr>
                        <a:t>COLUMN NAME</a:t>
                      </a:r>
                      <a:endParaRPr lang="en-US" sz="900" b="1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</a:rPr>
                        <a:t>DATA TYPE</a:t>
                      </a:r>
                      <a:endParaRPr lang="en-US" sz="900" b="1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</a:rPr>
                        <a:t>PK</a:t>
                      </a:r>
                      <a:endParaRPr lang="en-US" sz="900" b="1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</a:rPr>
                        <a:t>NN</a:t>
                      </a:r>
                      <a:endParaRPr lang="en-US" sz="900" b="1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</a:rPr>
                        <a:t>UQ</a:t>
                      </a:r>
                      <a:endParaRPr lang="en-US" sz="900" b="1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</a:rPr>
                        <a:t>AI</a:t>
                      </a:r>
                      <a:endParaRPr lang="en-US" sz="900" b="1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</a:rPr>
                        <a:t>FK</a:t>
                      </a:r>
                      <a:r>
                        <a:rPr lang="ko-KR" altLang="en-US" sz="900" b="1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900" b="1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+mn-ea"/>
                        </a:rPr>
                        <a:t>COMMENT</a:t>
                      </a:r>
                      <a:endParaRPr lang="en-US" altLang="ko-KR" sz="900" b="1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+mn-ea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</a:rPr>
                        <a:t>1</a:t>
                      </a:r>
                      <a:endParaRPr lang="en-US" altLang="ko-KR" sz="9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</a:rPr>
                        <a:t>REVIEW_NUM</a:t>
                      </a:r>
                    </a:p>
                  </a:txBody>
                  <a:tcPr marL="1080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</a:rPr>
                        <a:t>INT</a:t>
                      </a: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  <a:cs typeface="Calibri" panose="020F0502020204030204" pitchFamily="34" charset="0"/>
                        </a:rPr>
                        <a:t>✓</a:t>
                      </a:r>
                      <a:endParaRPr lang="en-US" sz="9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  <a:cs typeface="Calibri" panose="020F0502020204030204" pitchFamily="34" charset="0"/>
                        </a:rPr>
                        <a:t>✓</a:t>
                      </a:r>
                      <a:endParaRPr lang="ko-KR" altLang="en-US" sz="9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</a:rPr>
                        <a:t>REVIEW</a:t>
                      </a:r>
                      <a:r>
                        <a:rPr lang="ko-KR" altLang="en-US" sz="9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</a:rPr>
                        <a:t>테이블의 리뷰번호</a:t>
                      </a: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</a:rPr>
                        <a:t>2</a:t>
                      </a:r>
                      <a:endParaRPr lang="en-US" altLang="ko-KR" sz="9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</a:rPr>
                        <a:t>MEMBER_NUM</a:t>
                      </a:r>
                    </a:p>
                  </a:txBody>
                  <a:tcPr marL="1080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</a:rPr>
                        <a:t>INT</a:t>
                      </a: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  <a:cs typeface="Calibri" panose="020F0502020204030204" pitchFamily="34" charset="0"/>
                        </a:rPr>
                        <a:t>✓</a:t>
                      </a:r>
                      <a:endParaRPr lang="en-US" sz="9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  <a:cs typeface="Calibri" panose="020F0502020204030204" pitchFamily="34" charset="0"/>
                        </a:rPr>
                        <a:t>✓</a:t>
                      </a:r>
                      <a:endParaRPr lang="ko-KR" altLang="en-US" sz="9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</a:rPr>
                        <a:t>MEMBER</a:t>
                      </a:r>
                      <a:r>
                        <a:rPr lang="ko-KR" altLang="en-US" sz="9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</a:rPr>
                        <a:t>테이블의 회원번호</a:t>
                      </a: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53996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</a:rPr>
                        <a:t>HEART_DATE</a:t>
                      </a:r>
                    </a:p>
                  </a:txBody>
                  <a:tcPr marL="1080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</a:rPr>
                        <a:t>DATETIME</a:t>
                      </a: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  <a:cs typeface="Calibri" panose="020F0502020204030204" pitchFamily="34" charset="0"/>
                        </a:rPr>
                        <a:t>✓</a:t>
                      </a:r>
                      <a:endParaRPr lang="en-US" sz="9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</a:rPr>
                        <a:t>좋아요 추가일자</a:t>
                      </a: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2870029"/>
                  </a:ext>
                </a:extLst>
              </a:tr>
            </a:tbl>
          </a:graphicData>
        </a:graphic>
      </p:graphicFrame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C074517B-B53A-4CE7-A73F-C4E3784460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5993586"/>
              </p:ext>
            </p:extLst>
          </p:nvPr>
        </p:nvGraphicFramePr>
        <p:xfrm>
          <a:off x="1147800" y="5105298"/>
          <a:ext cx="9896400" cy="12625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241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660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453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68643">
                  <a:extLst>
                    <a:ext uri="{9D8B030D-6E8A-4147-A177-3AD203B41FA5}">
                      <a16:colId xmlns:a16="http://schemas.microsoft.com/office/drawing/2014/main" val="2684968861"/>
                    </a:ext>
                  </a:extLst>
                </a:gridCol>
                <a:gridCol w="468643">
                  <a:extLst>
                    <a:ext uri="{9D8B030D-6E8A-4147-A177-3AD203B41FA5}">
                      <a16:colId xmlns:a16="http://schemas.microsoft.com/office/drawing/2014/main" val="2389415149"/>
                    </a:ext>
                  </a:extLst>
                </a:gridCol>
                <a:gridCol w="468643">
                  <a:extLst>
                    <a:ext uri="{9D8B030D-6E8A-4147-A177-3AD203B41FA5}">
                      <a16:colId xmlns:a16="http://schemas.microsoft.com/office/drawing/2014/main" val="783341067"/>
                    </a:ext>
                  </a:extLst>
                </a:gridCol>
                <a:gridCol w="46864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68643">
                  <a:extLst>
                    <a:ext uri="{9D8B030D-6E8A-4147-A177-3AD203B41FA5}">
                      <a16:colId xmlns:a16="http://schemas.microsoft.com/office/drawing/2014/main" val="12983039"/>
                    </a:ext>
                  </a:extLst>
                </a:gridCol>
                <a:gridCol w="351763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</a:rPr>
                        <a:t>NO</a:t>
                      </a:r>
                      <a:endParaRPr lang="en-US" sz="900" b="1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</a:rPr>
                        <a:t>COLUMN NAME</a:t>
                      </a:r>
                      <a:endParaRPr lang="en-US" sz="900" b="1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</a:rPr>
                        <a:t>DATA TYPE</a:t>
                      </a:r>
                      <a:endParaRPr lang="en-US" sz="900" b="1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</a:rPr>
                        <a:t>PK</a:t>
                      </a:r>
                      <a:endParaRPr lang="en-US" sz="900" b="1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</a:rPr>
                        <a:t>NN</a:t>
                      </a:r>
                      <a:endParaRPr lang="en-US" sz="900" b="1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</a:rPr>
                        <a:t>UQ</a:t>
                      </a:r>
                      <a:endParaRPr lang="en-US" sz="900" b="1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</a:rPr>
                        <a:t>AI</a:t>
                      </a:r>
                      <a:endParaRPr lang="en-US" sz="900" b="1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</a:rPr>
                        <a:t>FK</a:t>
                      </a:r>
                      <a:r>
                        <a:rPr lang="ko-KR" altLang="en-US" sz="900" b="1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900" b="1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+mn-ea"/>
                        </a:rPr>
                        <a:t>COMMENT</a:t>
                      </a:r>
                      <a:endParaRPr lang="en-US" altLang="ko-KR" sz="900" b="1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+mn-ea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</a:rPr>
                        <a:t>1</a:t>
                      </a:r>
                      <a:endParaRPr lang="en-US" altLang="ko-KR" sz="9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</a:rPr>
                        <a:t>COMMENT_NUM</a:t>
                      </a:r>
                    </a:p>
                  </a:txBody>
                  <a:tcPr marL="1080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</a:rPr>
                        <a:t>INT</a:t>
                      </a: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  <a:cs typeface="Calibri" panose="020F0502020204030204" pitchFamily="34" charset="0"/>
                        </a:rPr>
                        <a:t>✓</a:t>
                      </a:r>
                      <a:endParaRPr lang="en-US" altLang="ko-KR" sz="9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  <a:cs typeface="Calibri" panose="020F0502020204030204" pitchFamily="34" charset="0"/>
                        </a:rPr>
                        <a:t>✓</a:t>
                      </a:r>
                      <a:endParaRPr lang="en-US" altLang="ko-KR" sz="9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  <a:cs typeface="Calibri" panose="020F0502020204030204" pitchFamily="34" charset="0"/>
                        </a:rPr>
                        <a:t>✓</a:t>
                      </a:r>
                      <a:endParaRPr lang="en-US" altLang="ko-KR" sz="9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</a:rPr>
                        <a:t>리뷰 댓글번호</a:t>
                      </a: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</a:rPr>
                        <a:t>2</a:t>
                      </a:r>
                      <a:endParaRPr lang="en-US" altLang="ko-KR" sz="9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</a:rPr>
                        <a:t>REVIEW_NUM</a:t>
                      </a:r>
                    </a:p>
                  </a:txBody>
                  <a:tcPr marL="1080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</a:rPr>
                        <a:t>INT</a:t>
                      </a:r>
                      <a:endParaRPr lang="en-US" sz="9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9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  <a:cs typeface="Calibri" panose="020F0502020204030204" pitchFamily="34" charset="0"/>
                        </a:rPr>
                        <a:t>✓</a:t>
                      </a:r>
                      <a:endParaRPr lang="en-US" altLang="ko-KR" sz="9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9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  <a:cs typeface="Calibri" panose="020F0502020204030204" pitchFamily="34" charset="0"/>
                        </a:rPr>
                        <a:t>✓</a:t>
                      </a:r>
                      <a:endParaRPr lang="en-US" altLang="ko-KR" sz="9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</a:rPr>
                        <a:t>REVIEW</a:t>
                      </a:r>
                      <a:r>
                        <a:rPr lang="ko-KR" altLang="en-US" sz="9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</a:rPr>
                        <a:t>테이블의 리뷰번호</a:t>
                      </a: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53996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</a:rPr>
                        <a:t>3</a:t>
                      </a:r>
                      <a:endParaRPr lang="en-US" altLang="ko-KR" sz="9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</a:rPr>
                        <a:t>MEMBER_NUM</a:t>
                      </a:r>
                    </a:p>
                  </a:txBody>
                  <a:tcPr marL="1080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</a:rPr>
                        <a:t>INT</a:t>
                      </a:r>
                      <a:endParaRPr lang="en-US" sz="9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9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  <a:cs typeface="Calibri" panose="020F0502020204030204" pitchFamily="34" charset="0"/>
                        </a:rPr>
                        <a:t>✓</a:t>
                      </a:r>
                      <a:endParaRPr lang="en-US" altLang="ko-KR" sz="9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9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  <a:cs typeface="Calibri" panose="020F0502020204030204" pitchFamily="34" charset="0"/>
                        </a:rPr>
                        <a:t>✓</a:t>
                      </a:r>
                      <a:endParaRPr lang="en-US" altLang="ko-KR" sz="9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</a:rPr>
                        <a:t>MEMBER</a:t>
                      </a:r>
                      <a:r>
                        <a:rPr lang="ko-KR" altLang="en-US" sz="9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</a:rPr>
                        <a:t>테이블의 회원번호</a:t>
                      </a: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28700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</a:rPr>
                        <a:t>4</a:t>
                      </a:r>
                      <a:endParaRPr lang="en-US" altLang="ko-KR" sz="9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</a:rPr>
                        <a:t>COMMENT_CONTENT</a:t>
                      </a:r>
                    </a:p>
                  </a:txBody>
                  <a:tcPr marL="1080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</a:rPr>
                        <a:t>LONGTEXT</a:t>
                      </a: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9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  <a:cs typeface="Calibri" panose="020F0502020204030204" pitchFamily="34" charset="0"/>
                        </a:rPr>
                        <a:t>✓</a:t>
                      </a:r>
                      <a:endParaRPr lang="en-US" altLang="ko-KR" sz="9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</a:rPr>
                        <a:t>리뷰 댓글</a:t>
                      </a:r>
                      <a:r>
                        <a:rPr lang="ko-KR" altLang="en-US" sz="900" b="0" i="0" u="none" strike="noStrike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</a:rPr>
                        <a:t> 내용</a:t>
                      </a:r>
                      <a:endParaRPr lang="ko-KR" altLang="en-US" sz="9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30575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</a:rPr>
                        <a:t>5</a:t>
                      </a:r>
                      <a:endParaRPr lang="en-US" altLang="ko-KR" sz="9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</a:rPr>
                        <a:t>COMMENT_INSERTDATE</a:t>
                      </a:r>
                    </a:p>
                  </a:txBody>
                  <a:tcPr marL="1080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</a:rPr>
                        <a:t>DATETIME</a:t>
                      </a: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9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  <a:cs typeface="Calibri" panose="020F0502020204030204" pitchFamily="34" charset="0"/>
                        </a:rPr>
                        <a:t>✓</a:t>
                      </a:r>
                      <a:endParaRPr lang="en-US" altLang="ko-KR" sz="9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</a:rPr>
                        <a:t>리뷰 댓글 등록일자</a:t>
                      </a: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04508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</a:rPr>
                        <a:t>6</a:t>
                      </a:r>
                      <a:endParaRPr lang="en-US" altLang="ko-KR" sz="9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</a:rPr>
                        <a:t>COMMENT_UPDATEDATE</a:t>
                      </a:r>
                    </a:p>
                  </a:txBody>
                  <a:tcPr marL="1080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</a:rPr>
                        <a:t>DATETIME</a:t>
                      </a: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9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  <a:cs typeface="Calibri" panose="020F0502020204030204" pitchFamily="34" charset="0"/>
                        </a:rPr>
                        <a:t>✓</a:t>
                      </a:r>
                      <a:endParaRPr lang="en-US" altLang="ko-KR" sz="9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</a:rPr>
                        <a:t>리뷰 댓글 수정일자</a:t>
                      </a: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1817158"/>
                  </a:ext>
                </a:extLst>
              </a:tr>
            </a:tbl>
          </a:graphicData>
        </a:graphic>
      </p:graphicFrame>
      <p:grpSp>
        <p:nvGrpSpPr>
          <p:cNvPr id="10" name="그룹 9">
            <a:extLst>
              <a:ext uri="{FF2B5EF4-FFF2-40B4-BE49-F238E27FC236}">
                <a16:creationId xmlns:a16="http://schemas.microsoft.com/office/drawing/2014/main" id="{08484059-2943-4E77-9BDD-0C947BED1240}"/>
              </a:ext>
            </a:extLst>
          </p:cNvPr>
          <p:cNvGrpSpPr/>
          <p:nvPr/>
        </p:nvGrpSpPr>
        <p:grpSpPr>
          <a:xfrm>
            <a:off x="1153470" y="4770277"/>
            <a:ext cx="2910094" cy="276999"/>
            <a:chOff x="1153470" y="4689878"/>
            <a:chExt cx="2910094" cy="276999"/>
          </a:xfrm>
        </p:grpSpPr>
        <p:sp>
          <p:nvSpPr>
            <p:cNvPr id="17" name="Pentagon 15">
              <a:extLst>
                <a:ext uri="{FF2B5EF4-FFF2-40B4-BE49-F238E27FC236}">
                  <a16:creationId xmlns:a16="http://schemas.microsoft.com/office/drawing/2014/main" id="{6982FAAD-1F78-4FDA-A6C9-7EC064906964}"/>
                </a:ext>
              </a:extLst>
            </p:cNvPr>
            <p:cNvSpPr/>
            <p:nvPr/>
          </p:nvSpPr>
          <p:spPr>
            <a:xfrm>
              <a:off x="1153470" y="4702781"/>
              <a:ext cx="127590" cy="251193"/>
            </a:xfrm>
            <a:prstGeom prst="homePlat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25FA75C-B988-4A89-821B-0BFFB93F8BCB}"/>
                </a:ext>
              </a:extLst>
            </p:cNvPr>
            <p:cNvSpPr txBox="1"/>
            <p:nvPr/>
          </p:nvSpPr>
          <p:spPr>
            <a:xfrm>
              <a:off x="1348338" y="4689878"/>
              <a:ext cx="271522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bel" panose="02000506030000020004" pitchFamily="2" charset="0"/>
                  <a:ea typeface="Open Sans" panose="020B0606030504020204" pitchFamily="34" charset="0"/>
                  <a:cs typeface="Open Sans" panose="020B0606030504020204" pitchFamily="34" charset="0"/>
                </a:rPr>
                <a:t>REVIEW_REPLY (</a:t>
              </a:r>
              <a:r>
                <a:rPr lang="ko-KR" altLang="en-US" sz="12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bel" panose="02000506030000020004" pitchFamily="2" charset="0"/>
                  <a:ea typeface="Open Sans" panose="020B0606030504020204" pitchFamily="34" charset="0"/>
                  <a:cs typeface="Open Sans" panose="020B0606030504020204" pitchFamily="34" charset="0"/>
                </a:rPr>
                <a:t>리뷰 댓글관리</a:t>
              </a:r>
              <a:r>
                <a:rPr lang="en-US" altLang="ko-KR" sz="12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bel" panose="02000506030000020004" pitchFamily="2" charset="0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endPara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bel" panose="02000506030000020004" pitchFamily="2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A913328B-4412-45DC-B5CD-C3A6B5DBAF2A}"/>
              </a:ext>
            </a:extLst>
          </p:cNvPr>
          <p:cNvGrpSpPr/>
          <p:nvPr/>
        </p:nvGrpSpPr>
        <p:grpSpPr>
          <a:xfrm>
            <a:off x="1153470" y="1073331"/>
            <a:ext cx="2910094" cy="276999"/>
            <a:chOff x="1153470" y="1082851"/>
            <a:chExt cx="2910094" cy="276999"/>
          </a:xfrm>
        </p:grpSpPr>
        <p:sp>
          <p:nvSpPr>
            <p:cNvPr id="3" name="Pentagon 15">
              <a:extLst>
                <a:ext uri="{FF2B5EF4-FFF2-40B4-BE49-F238E27FC236}">
                  <a16:creationId xmlns:a16="http://schemas.microsoft.com/office/drawing/2014/main" id="{9D37B003-C3AD-44A9-A506-3D402C8F7BC1}"/>
                </a:ext>
              </a:extLst>
            </p:cNvPr>
            <p:cNvSpPr/>
            <p:nvPr/>
          </p:nvSpPr>
          <p:spPr>
            <a:xfrm>
              <a:off x="1153470" y="1095754"/>
              <a:ext cx="127590" cy="251193"/>
            </a:xfrm>
            <a:prstGeom prst="homePlat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686561B-04D8-49FD-BFCF-2B3E16D1AEAE}"/>
                </a:ext>
              </a:extLst>
            </p:cNvPr>
            <p:cNvSpPr txBox="1"/>
            <p:nvPr/>
          </p:nvSpPr>
          <p:spPr>
            <a:xfrm>
              <a:off x="1348338" y="1082851"/>
              <a:ext cx="271522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bel" panose="02000506030000020004" pitchFamily="2" charset="0"/>
                  <a:ea typeface="Open Sans" panose="020B0606030504020204" pitchFamily="34" charset="0"/>
                  <a:cs typeface="Open Sans" panose="020B0606030504020204" pitchFamily="34" charset="0"/>
                </a:rPr>
                <a:t>STORE (</a:t>
              </a:r>
              <a:r>
                <a:rPr lang="ko-KR" altLang="en-US" sz="12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bel" panose="02000506030000020004" pitchFamily="2" charset="0"/>
                  <a:ea typeface="Open Sans" panose="020B0606030504020204" pitchFamily="34" charset="0"/>
                  <a:cs typeface="Open Sans" panose="020B0606030504020204" pitchFamily="34" charset="0"/>
                </a:rPr>
                <a:t>리뷰 장소관리</a:t>
              </a:r>
              <a:r>
                <a:rPr lang="en-US" altLang="ko-KR" sz="12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bel" panose="02000506030000020004" pitchFamily="2" charset="0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endPara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bel" panose="02000506030000020004" pitchFamily="2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022B1FC8-8A8D-45F7-91BD-48EF72A201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4911957"/>
              </p:ext>
            </p:extLst>
          </p:nvPr>
        </p:nvGraphicFramePr>
        <p:xfrm>
          <a:off x="1147800" y="1397189"/>
          <a:ext cx="9896400" cy="12625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241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660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453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68643">
                  <a:extLst>
                    <a:ext uri="{9D8B030D-6E8A-4147-A177-3AD203B41FA5}">
                      <a16:colId xmlns:a16="http://schemas.microsoft.com/office/drawing/2014/main" val="2684968861"/>
                    </a:ext>
                  </a:extLst>
                </a:gridCol>
                <a:gridCol w="468643">
                  <a:extLst>
                    <a:ext uri="{9D8B030D-6E8A-4147-A177-3AD203B41FA5}">
                      <a16:colId xmlns:a16="http://schemas.microsoft.com/office/drawing/2014/main" val="2389415149"/>
                    </a:ext>
                  </a:extLst>
                </a:gridCol>
                <a:gridCol w="468643">
                  <a:extLst>
                    <a:ext uri="{9D8B030D-6E8A-4147-A177-3AD203B41FA5}">
                      <a16:colId xmlns:a16="http://schemas.microsoft.com/office/drawing/2014/main" val="783341067"/>
                    </a:ext>
                  </a:extLst>
                </a:gridCol>
                <a:gridCol w="46864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68643">
                  <a:extLst>
                    <a:ext uri="{9D8B030D-6E8A-4147-A177-3AD203B41FA5}">
                      <a16:colId xmlns:a16="http://schemas.microsoft.com/office/drawing/2014/main" val="12983039"/>
                    </a:ext>
                  </a:extLst>
                </a:gridCol>
                <a:gridCol w="351763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</a:rPr>
                        <a:t>NO</a:t>
                      </a:r>
                      <a:endParaRPr lang="en-US" sz="900" b="1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</a:rPr>
                        <a:t>COLUMN NAME</a:t>
                      </a:r>
                      <a:endParaRPr lang="en-US" sz="900" b="1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</a:rPr>
                        <a:t>DATA TYPE</a:t>
                      </a:r>
                      <a:endParaRPr lang="en-US" sz="900" b="1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</a:rPr>
                        <a:t>PK</a:t>
                      </a:r>
                      <a:endParaRPr lang="en-US" sz="900" b="1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</a:rPr>
                        <a:t>NN</a:t>
                      </a:r>
                      <a:endParaRPr lang="en-US" sz="900" b="1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</a:rPr>
                        <a:t>UQ</a:t>
                      </a:r>
                      <a:endParaRPr lang="en-US" sz="900" b="1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</a:rPr>
                        <a:t>AI</a:t>
                      </a:r>
                      <a:endParaRPr lang="en-US" sz="900" b="1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</a:rPr>
                        <a:t>FK</a:t>
                      </a:r>
                      <a:r>
                        <a:rPr lang="ko-KR" altLang="en-US" sz="900" b="1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900" b="1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+mn-ea"/>
                        </a:rPr>
                        <a:t>COMMENT</a:t>
                      </a:r>
                      <a:endParaRPr lang="en-US" altLang="ko-KR" sz="900" b="1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+mn-ea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</a:rPr>
                        <a:t>1</a:t>
                      </a:r>
                      <a:endParaRPr lang="en-US" altLang="ko-KR" sz="9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</a:rPr>
                        <a:t>STORE_NUM</a:t>
                      </a:r>
                      <a:endParaRPr lang="en-US" sz="9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1080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</a:rPr>
                        <a:t>INT</a:t>
                      </a:r>
                      <a:endParaRPr lang="en-US" sz="9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  <a:cs typeface="Calibri" panose="020F0502020204030204" pitchFamily="34" charset="0"/>
                        </a:rPr>
                        <a:t>✓</a:t>
                      </a:r>
                      <a:endParaRPr lang="en-US" altLang="ko-KR" sz="9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  <a:cs typeface="Calibri" panose="020F0502020204030204" pitchFamily="34" charset="0"/>
                        </a:rPr>
                        <a:t>✓</a:t>
                      </a:r>
                      <a:endParaRPr lang="en-US" altLang="ko-KR" sz="9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9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  <a:cs typeface="Calibri" panose="020F0502020204030204" pitchFamily="34" charset="0"/>
                        </a:rPr>
                        <a:t>✓</a:t>
                      </a:r>
                      <a:endParaRPr lang="en-US" altLang="ko-KR" sz="9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9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</a:rPr>
                        <a:t>리뷰 장소번호</a:t>
                      </a: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</a:rPr>
                        <a:t>2</a:t>
                      </a:r>
                      <a:endParaRPr lang="en-US" altLang="ko-KR" sz="9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</a:rPr>
                        <a:t>REVIEW_NUM</a:t>
                      </a:r>
                    </a:p>
                  </a:txBody>
                  <a:tcPr marL="1080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</a:rPr>
                        <a:t>INT</a:t>
                      </a:r>
                      <a:endParaRPr lang="en-US" altLang="ko-KR" sz="9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9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  <a:cs typeface="Calibri" panose="020F0502020204030204" pitchFamily="34" charset="0"/>
                        </a:rPr>
                        <a:t>✓</a:t>
                      </a:r>
                      <a:endParaRPr lang="en-US" altLang="ko-KR" sz="9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9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9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  <a:cs typeface="Calibri" panose="020F0502020204030204" pitchFamily="34" charset="0"/>
                        </a:rPr>
                        <a:t>✓</a:t>
                      </a:r>
                      <a:r>
                        <a:rPr lang="ko-KR" altLang="en-US" sz="90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9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</a:rPr>
                        <a:t>REVIEW</a:t>
                      </a:r>
                      <a:r>
                        <a:rPr lang="ko-KR" altLang="en-US" sz="9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</a:rPr>
                        <a:t>테이블의 리뷰번호</a:t>
                      </a: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53996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</a:rPr>
                        <a:t>STORE_NAME</a:t>
                      </a:r>
                    </a:p>
                  </a:txBody>
                  <a:tcPr marL="1080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</a:rPr>
                        <a:t>VARCHAR(255)</a:t>
                      </a: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9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  <a:cs typeface="Calibri" panose="020F0502020204030204" pitchFamily="34" charset="0"/>
                        </a:rPr>
                        <a:t>✓</a:t>
                      </a:r>
                      <a:endParaRPr lang="en-US" altLang="ko-KR" sz="9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</a:rPr>
                        <a:t>가게 명</a:t>
                      </a: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10578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</a:rPr>
                        <a:t>STORE_ADDR</a:t>
                      </a:r>
                      <a:endParaRPr lang="en-US" sz="9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1080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</a:rPr>
                        <a:t>VARCHAR(255)</a:t>
                      </a: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9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  <a:cs typeface="Calibri" panose="020F0502020204030204" pitchFamily="34" charset="0"/>
                        </a:rPr>
                        <a:t>✓</a:t>
                      </a:r>
                      <a:endParaRPr lang="en-US" altLang="ko-KR" sz="9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</a:rPr>
                        <a:t>가게 주소</a:t>
                      </a: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0188315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</a:rPr>
                        <a:t>STORE_LAT</a:t>
                      </a:r>
                      <a:endParaRPr lang="en-US" sz="9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1080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</a:rPr>
                        <a:t>VARCHAR(20)</a:t>
                      </a: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9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  <a:cs typeface="Calibri" panose="020F0502020204030204" pitchFamily="34" charset="0"/>
                        </a:rPr>
                        <a:t>✓</a:t>
                      </a:r>
                      <a:endParaRPr lang="en-US" altLang="ko-KR" sz="9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</a:rPr>
                        <a:t>가게 위치 </a:t>
                      </a:r>
                      <a:r>
                        <a:rPr lang="en-US" altLang="ko-KR" sz="9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</a:rPr>
                        <a:t>위도</a:t>
                      </a:r>
                      <a:r>
                        <a:rPr lang="en-US" altLang="ko-KR" sz="9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28700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</a:rPr>
                        <a:t>STORE_LNG</a:t>
                      </a:r>
                      <a:endParaRPr lang="en-US" sz="9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1080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</a:rPr>
                        <a:t>VARCHAR(20)</a:t>
                      </a:r>
                      <a:endParaRPr lang="en-US" altLang="ko-KR" sz="9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9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  <a:cs typeface="Calibri" panose="020F0502020204030204" pitchFamily="34" charset="0"/>
                        </a:rPr>
                        <a:t>✓</a:t>
                      </a:r>
                      <a:endParaRPr lang="en-US" altLang="ko-KR" sz="9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9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9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9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</a:rPr>
                        <a:t>가게 위치 </a:t>
                      </a:r>
                      <a:r>
                        <a:rPr lang="en-US" altLang="ko-KR" sz="90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</a:rPr>
                        <a:t>경도</a:t>
                      </a:r>
                      <a:r>
                        <a:rPr lang="en-US" altLang="ko-KR" sz="90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3057532"/>
                  </a:ext>
                </a:extLst>
              </a:tr>
            </a:tbl>
          </a:graphicData>
        </a:graphic>
      </p:graphicFrame>
      <p:sp>
        <p:nvSpPr>
          <p:cNvPr id="5" name="Rectangle 2">
            <a:extLst>
              <a:ext uri="{FF2B5EF4-FFF2-40B4-BE49-F238E27FC236}">
                <a16:creationId xmlns:a16="http://schemas.microsoft.com/office/drawing/2014/main" id="{9CB92DEA-4305-468B-B698-CD3F4FA782A6}"/>
              </a:ext>
            </a:extLst>
          </p:cNvPr>
          <p:cNvSpPr/>
          <p:nvPr/>
        </p:nvSpPr>
        <p:spPr>
          <a:xfrm>
            <a:off x="1124407" y="9732"/>
            <a:ext cx="114326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bel" panose="0200050603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프로젝트 개요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79CDE2-A2EA-48F4-91B5-DA14157AFD15}"/>
              </a:ext>
            </a:extLst>
          </p:cNvPr>
          <p:cNvSpPr txBox="1"/>
          <p:nvPr/>
        </p:nvSpPr>
        <p:spPr>
          <a:xfrm>
            <a:off x="785853" y="0"/>
            <a:ext cx="338554" cy="276999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bel" panose="02000506030000020004" pitchFamily="2" charset="0"/>
              </a:rPr>
              <a:t>02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23A97C-4D84-44E0-8D4A-6925634C0617}"/>
              </a:ext>
            </a:extLst>
          </p:cNvPr>
          <p:cNvSpPr txBox="1"/>
          <p:nvPr/>
        </p:nvSpPr>
        <p:spPr>
          <a:xfrm>
            <a:off x="800100" y="308846"/>
            <a:ext cx="23294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bel" panose="02000506030000020004" pitchFamily="2" charset="0"/>
              </a:rPr>
              <a:t>테이블 명세</a:t>
            </a:r>
            <a:endParaRPr lang="en-US" sz="3200" b="1" dirty="0">
              <a:solidFill>
                <a:schemeClr val="tx1">
                  <a:lumMod val="65000"/>
                  <a:lumOff val="35000"/>
                </a:schemeClr>
              </a:solidFill>
              <a:latin typeface="Abel" panose="02000506030000020004" pitchFamily="2" charset="0"/>
            </a:endParaRP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E71E1B82-633B-4A14-937E-A06C4F3402CC}"/>
              </a:ext>
            </a:extLst>
          </p:cNvPr>
          <p:cNvSpPr/>
          <p:nvPr/>
        </p:nvSpPr>
        <p:spPr>
          <a:xfrm>
            <a:off x="772136" y="-3946"/>
            <a:ext cx="45719" cy="89756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7583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EFFB9307-F251-4A90-827A-2729C340A55D}"/>
              </a:ext>
            </a:extLst>
          </p:cNvPr>
          <p:cNvGrpSpPr/>
          <p:nvPr/>
        </p:nvGrpSpPr>
        <p:grpSpPr>
          <a:xfrm>
            <a:off x="1153470" y="3195748"/>
            <a:ext cx="2910094" cy="276999"/>
            <a:chOff x="1152992" y="3099628"/>
            <a:chExt cx="2910094" cy="276999"/>
          </a:xfrm>
        </p:grpSpPr>
        <p:sp>
          <p:nvSpPr>
            <p:cNvPr id="14" name="Pentagon 15">
              <a:extLst>
                <a:ext uri="{FF2B5EF4-FFF2-40B4-BE49-F238E27FC236}">
                  <a16:creationId xmlns:a16="http://schemas.microsoft.com/office/drawing/2014/main" id="{8FD52906-7C69-4C23-B537-B8671D48952A}"/>
                </a:ext>
              </a:extLst>
            </p:cNvPr>
            <p:cNvSpPr/>
            <p:nvPr/>
          </p:nvSpPr>
          <p:spPr>
            <a:xfrm>
              <a:off x="1152992" y="3112531"/>
              <a:ext cx="127590" cy="251193"/>
            </a:xfrm>
            <a:prstGeom prst="homePlat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B43811F-DA0D-4146-9C8C-B5B06FB0BCD4}"/>
                </a:ext>
              </a:extLst>
            </p:cNvPr>
            <p:cNvSpPr txBox="1"/>
            <p:nvPr/>
          </p:nvSpPr>
          <p:spPr>
            <a:xfrm>
              <a:off x="1347860" y="3099628"/>
              <a:ext cx="271522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bel" panose="02000506030000020004" pitchFamily="2" charset="0"/>
                  <a:ea typeface="Open Sans" panose="020B0606030504020204" pitchFamily="34" charset="0"/>
                  <a:cs typeface="Open Sans" panose="020B0606030504020204" pitchFamily="34" charset="0"/>
                </a:rPr>
                <a:t>GUEST_REPLY (</a:t>
              </a:r>
              <a:r>
                <a:rPr lang="ko-KR" altLang="en-US" sz="12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bel" panose="02000506030000020004" pitchFamily="2" charset="0"/>
                  <a:ea typeface="Open Sans" panose="020B0606030504020204" pitchFamily="34" charset="0"/>
                  <a:cs typeface="Open Sans" panose="020B0606030504020204" pitchFamily="34" charset="0"/>
                </a:rPr>
                <a:t>방명록 댓글관리</a:t>
              </a:r>
              <a:r>
                <a:rPr lang="en-US" altLang="ko-KR" sz="12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bel" panose="02000506030000020004" pitchFamily="2" charset="0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endPara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bel" panose="02000506030000020004" pitchFamily="2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C074517B-B53A-4CE7-A73F-C4E3784460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8256959"/>
              </p:ext>
            </p:extLst>
          </p:nvPr>
        </p:nvGraphicFramePr>
        <p:xfrm>
          <a:off x="1147800" y="3517893"/>
          <a:ext cx="9896400" cy="12625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241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660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453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68643">
                  <a:extLst>
                    <a:ext uri="{9D8B030D-6E8A-4147-A177-3AD203B41FA5}">
                      <a16:colId xmlns:a16="http://schemas.microsoft.com/office/drawing/2014/main" val="2684968861"/>
                    </a:ext>
                  </a:extLst>
                </a:gridCol>
                <a:gridCol w="468643">
                  <a:extLst>
                    <a:ext uri="{9D8B030D-6E8A-4147-A177-3AD203B41FA5}">
                      <a16:colId xmlns:a16="http://schemas.microsoft.com/office/drawing/2014/main" val="2389415149"/>
                    </a:ext>
                  </a:extLst>
                </a:gridCol>
                <a:gridCol w="468643">
                  <a:extLst>
                    <a:ext uri="{9D8B030D-6E8A-4147-A177-3AD203B41FA5}">
                      <a16:colId xmlns:a16="http://schemas.microsoft.com/office/drawing/2014/main" val="783341067"/>
                    </a:ext>
                  </a:extLst>
                </a:gridCol>
                <a:gridCol w="46864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68643">
                  <a:extLst>
                    <a:ext uri="{9D8B030D-6E8A-4147-A177-3AD203B41FA5}">
                      <a16:colId xmlns:a16="http://schemas.microsoft.com/office/drawing/2014/main" val="12983039"/>
                    </a:ext>
                  </a:extLst>
                </a:gridCol>
                <a:gridCol w="351763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</a:rPr>
                        <a:t>NO</a:t>
                      </a:r>
                      <a:endParaRPr lang="en-US" sz="900" b="1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</a:rPr>
                        <a:t>COLUMN NAME</a:t>
                      </a:r>
                      <a:endParaRPr lang="en-US" sz="900" b="1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</a:rPr>
                        <a:t>DATA TYPE</a:t>
                      </a:r>
                      <a:endParaRPr lang="en-US" sz="900" b="1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</a:rPr>
                        <a:t>PK</a:t>
                      </a:r>
                      <a:endParaRPr lang="en-US" sz="900" b="1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</a:rPr>
                        <a:t>NN</a:t>
                      </a:r>
                      <a:endParaRPr lang="en-US" sz="900" b="1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</a:rPr>
                        <a:t>UQ</a:t>
                      </a:r>
                      <a:endParaRPr lang="en-US" sz="900" b="1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</a:rPr>
                        <a:t>AI</a:t>
                      </a:r>
                      <a:endParaRPr lang="en-US" sz="900" b="1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</a:rPr>
                        <a:t>FK</a:t>
                      </a:r>
                      <a:r>
                        <a:rPr lang="ko-KR" altLang="en-US" sz="900" b="1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900" b="1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+mn-ea"/>
                        </a:rPr>
                        <a:t>COMMENT</a:t>
                      </a:r>
                      <a:endParaRPr lang="en-US" altLang="ko-KR" sz="900" b="1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+mn-ea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</a:rPr>
                        <a:t>1</a:t>
                      </a:r>
                      <a:endParaRPr lang="en-US" altLang="ko-KR" sz="9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</a:rPr>
                        <a:t>REPLY_NUM</a:t>
                      </a:r>
                    </a:p>
                  </a:txBody>
                  <a:tcPr marL="1080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</a:rPr>
                        <a:t>INT</a:t>
                      </a: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  <a:cs typeface="Calibri" panose="020F0502020204030204" pitchFamily="34" charset="0"/>
                        </a:rPr>
                        <a:t>✓</a:t>
                      </a:r>
                      <a:endParaRPr lang="en-US" altLang="ko-KR" sz="9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  <a:cs typeface="Calibri" panose="020F0502020204030204" pitchFamily="34" charset="0"/>
                        </a:rPr>
                        <a:t>✓</a:t>
                      </a:r>
                      <a:endParaRPr lang="en-US" altLang="ko-KR" sz="9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  <a:cs typeface="Calibri" panose="020F0502020204030204" pitchFamily="34" charset="0"/>
                        </a:rPr>
                        <a:t>✓</a:t>
                      </a:r>
                      <a:endParaRPr lang="en-US" altLang="ko-KR" sz="9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</a:rPr>
                        <a:t>방명록 댓글번호</a:t>
                      </a: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</a:rPr>
                        <a:t>2</a:t>
                      </a:r>
                      <a:endParaRPr lang="en-US" altLang="ko-KR" sz="9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</a:rPr>
                        <a:t>GUEST_NUM</a:t>
                      </a:r>
                    </a:p>
                  </a:txBody>
                  <a:tcPr marL="1080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</a:rPr>
                        <a:t>INT</a:t>
                      </a:r>
                      <a:endParaRPr lang="en-US" sz="9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9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  <a:cs typeface="Calibri" panose="020F0502020204030204" pitchFamily="34" charset="0"/>
                        </a:rPr>
                        <a:t>✓</a:t>
                      </a:r>
                      <a:endParaRPr lang="en-US" altLang="ko-KR" sz="9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9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  <a:cs typeface="Calibri" panose="020F0502020204030204" pitchFamily="34" charset="0"/>
                        </a:rPr>
                        <a:t>✓</a:t>
                      </a:r>
                      <a:endParaRPr lang="en-US" altLang="ko-KR" sz="9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</a:rPr>
                        <a:t>MEMBER</a:t>
                      </a:r>
                      <a:r>
                        <a:rPr lang="ko-KR" altLang="en-US" sz="9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</a:rPr>
                        <a:t>테이블의 회원번호 </a:t>
                      </a:r>
                      <a:r>
                        <a:rPr lang="en-US" altLang="ko-KR" sz="9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</a:rPr>
                        <a:t>나</a:t>
                      </a:r>
                      <a:r>
                        <a:rPr lang="en-US" altLang="ko-KR" sz="9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53996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</a:rPr>
                        <a:t>3</a:t>
                      </a:r>
                      <a:endParaRPr lang="en-US" altLang="ko-KR" sz="9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</a:rPr>
                        <a:t>MEMBER_NUM</a:t>
                      </a:r>
                    </a:p>
                  </a:txBody>
                  <a:tcPr marL="1080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</a:rPr>
                        <a:t>INT</a:t>
                      </a:r>
                      <a:endParaRPr lang="en-US" sz="9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9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  <a:cs typeface="Calibri" panose="020F0502020204030204" pitchFamily="34" charset="0"/>
                        </a:rPr>
                        <a:t>✓</a:t>
                      </a:r>
                      <a:endParaRPr lang="en-US" altLang="ko-KR" sz="9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9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  <a:cs typeface="Calibri" panose="020F0502020204030204" pitchFamily="34" charset="0"/>
                        </a:rPr>
                        <a:t>✓</a:t>
                      </a:r>
                      <a:endParaRPr lang="en-US" altLang="ko-KR" sz="9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</a:rPr>
                        <a:t>MEMBER</a:t>
                      </a:r>
                      <a:r>
                        <a:rPr lang="ko-KR" altLang="en-US" sz="9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</a:rPr>
                        <a:t>테이블의 회원번호 </a:t>
                      </a:r>
                      <a:r>
                        <a:rPr lang="en-US" altLang="ko-KR" sz="9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</a:rPr>
                        <a:t>작성자</a:t>
                      </a:r>
                      <a:r>
                        <a:rPr lang="en-US" altLang="ko-KR" sz="9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28700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</a:rPr>
                        <a:t>4</a:t>
                      </a:r>
                      <a:endParaRPr lang="en-US" altLang="ko-KR" sz="9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</a:rPr>
                        <a:t>REPLY_CONTENT</a:t>
                      </a:r>
                    </a:p>
                  </a:txBody>
                  <a:tcPr marL="1080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</a:rPr>
                        <a:t>LONGTEXT</a:t>
                      </a: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9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  <a:cs typeface="Calibri" panose="020F0502020204030204" pitchFamily="34" charset="0"/>
                        </a:rPr>
                        <a:t>✓</a:t>
                      </a:r>
                      <a:endParaRPr lang="en-US" altLang="ko-KR" sz="9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</a:rPr>
                        <a:t>방명록 댓글 내용</a:t>
                      </a: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30575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</a:rPr>
                        <a:t>5</a:t>
                      </a:r>
                      <a:endParaRPr lang="en-US" altLang="ko-KR" sz="9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</a:rPr>
                        <a:t>REPLY_INSERTDATE</a:t>
                      </a:r>
                    </a:p>
                  </a:txBody>
                  <a:tcPr marL="1080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</a:rPr>
                        <a:t>DATETIME</a:t>
                      </a: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9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  <a:cs typeface="Calibri" panose="020F0502020204030204" pitchFamily="34" charset="0"/>
                        </a:rPr>
                        <a:t>✓</a:t>
                      </a:r>
                      <a:endParaRPr lang="en-US" altLang="ko-KR" sz="9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</a:rPr>
                        <a:t>방명록 댓글 등록일자</a:t>
                      </a: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04508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</a:rPr>
                        <a:t>6</a:t>
                      </a:r>
                      <a:endParaRPr lang="en-US" altLang="ko-KR" sz="9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</a:rPr>
                        <a:t>REPLY_UPDATEDATE</a:t>
                      </a:r>
                    </a:p>
                  </a:txBody>
                  <a:tcPr marL="1080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</a:rPr>
                        <a:t>DATETIME</a:t>
                      </a: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9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  <a:cs typeface="Calibri" panose="020F0502020204030204" pitchFamily="34" charset="0"/>
                        </a:rPr>
                        <a:t>✓</a:t>
                      </a:r>
                      <a:endParaRPr lang="en-US" altLang="ko-KR" sz="9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</a:rPr>
                        <a:t>방명록 댓글 수정일자</a:t>
                      </a: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1817158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022B1FC8-8A8D-45F7-91BD-48EF72A201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8012337"/>
              </p:ext>
            </p:extLst>
          </p:nvPr>
        </p:nvGraphicFramePr>
        <p:xfrm>
          <a:off x="1147800" y="1397189"/>
          <a:ext cx="9896400" cy="14428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241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660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453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68643">
                  <a:extLst>
                    <a:ext uri="{9D8B030D-6E8A-4147-A177-3AD203B41FA5}">
                      <a16:colId xmlns:a16="http://schemas.microsoft.com/office/drawing/2014/main" val="2684968861"/>
                    </a:ext>
                  </a:extLst>
                </a:gridCol>
                <a:gridCol w="468643">
                  <a:extLst>
                    <a:ext uri="{9D8B030D-6E8A-4147-A177-3AD203B41FA5}">
                      <a16:colId xmlns:a16="http://schemas.microsoft.com/office/drawing/2014/main" val="2389415149"/>
                    </a:ext>
                  </a:extLst>
                </a:gridCol>
                <a:gridCol w="468643">
                  <a:extLst>
                    <a:ext uri="{9D8B030D-6E8A-4147-A177-3AD203B41FA5}">
                      <a16:colId xmlns:a16="http://schemas.microsoft.com/office/drawing/2014/main" val="783341067"/>
                    </a:ext>
                  </a:extLst>
                </a:gridCol>
                <a:gridCol w="46864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68643">
                  <a:extLst>
                    <a:ext uri="{9D8B030D-6E8A-4147-A177-3AD203B41FA5}">
                      <a16:colId xmlns:a16="http://schemas.microsoft.com/office/drawing/2014/main" val="12983039"/>
                    </a:ext>
                  </a:extLst>
                </a:gridCol>
                <a:gridCol w="351763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</a:rPr>
                        <a:t>NO</a:t>
                      </a:r>
                      <a:endParaRPr lang="en-US" sz="900" b="1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</a:rPr>
                        <a:t>COLUMN NAME</a:t>
                      </a:r>
                      <a:endParaRPr lang="en-US" sz="900" b="1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</a:rPr>
                        <a:t>DATA TYPE</a:t>
                      </a:r>
                      <a:endParaRPr lang="en-US" sz="900" b="1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</a:rPr>
                        <a:t>PK</a:t>
                      </a:r>
                      <a:endParaRPr lang="en-US" sz="900" b="1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</a:rPr>
                        <a:t>NN</a:t>
                      </a:r>
                      <a:endParaRPr lang="en-US" sz="900" b="1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</a:rPr>
                        <a:t>UQ</a:t>
                      </a:r>
                      <a:endParaRPr lang="en-US" sz="900" b="1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</a:rPr>
                        <a:t>AI</a:t>
                      </a:r>
                      <a:endParaRPr lang="en-US" sz="900" b="1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</a:rPr>
                        <a:t>FK</a:t>
                      </a:r>
                      <a:r>
                        <a:rPr lang="ko-KR" altLang="en-US" sz="900" b="1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900" b="1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+mn-ea"/>
                        </a:rPr>
                        <a:t>COMMENT</a:t>
                      </a:r>
                      <a:endParaRPr lang="en-US" altLang="ko-KR" sz="900" b="1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+mn-ea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</a:rPr>
                        <a:t>1</a:t>
                      </a:r>
                      <a:endParaRPr lang="en-US" altLang="ko-KR" sz="9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</a:rPr>
                        <a:t>GUEST_NUM</a:t>
                      </a:r>
                    </a:p>
                  </a:txBody>
                  <a:tcPr marL="1080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</a:rPr>
                        <a:t>INT</a:t>
                      </a: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  <a:cs typeface="Calibri" panose="020F0502020204030204" pitchFamily="34" charset="0"/>
                        </a:rPr>
                        <a:t>✓</a:t>
                      </a:r>
                      <a:endParaRPr lang="en-US" altLang="ko-KR" sz="9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  <a:cs typeface="Calibri" panose="020F0502020204030204" pitchFamily="34" charset="0"/>
                        </a:rPr>
                        <a:t>✓</a:t>
                      </a:r>
                      <a:endParaRPr lang="en-US" altLang="ko-KR" sz="9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  <a:cs typeface="Calibri" panose="020F0502020204030204" pitchFamily="34" charset="0"/>
                        </a:rPr>
                        <a:t>✓</a:t>
                      </a:r>
                      <a:endParaRPr lang="en-US" altLang="ko-KR" sz="9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</a:rPr>
                        <a:t>방명록번호</a:t>
                      </a: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</a:rPr>
                        <a:t>2</a:t>
                      </a:r>
                      <a:endParaRPr lang="en-US" altLang="ko-KR" sz="9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</a:rPr>
                        <a:t>BLOGGER_NUM</a:t>
                      </a:r>
                    </a:p>
                  </a:txBody>
                  <a:tcPr marL="1080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</a:rPr>
                        <a:t>INT</a:t>
                      </a:r>
                      <a:endParaRPr lang="en-US" sz="9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9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  <a:cs typeface="Calibri" panose="020F0502020204030204" pitchFamily="34" charset="0"/>
                        </a:rPr>
                        <a:t>✓</a:t>
                      </a:r>
                      <a:endParaRPr lang="en-US" altLang="ko-KR" sz="9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9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  <a:cs typeface="Calibri" panose="020F0502020204030204" pitchFamily="34" charset="0"/>
                        </a:rPr>
                        <a:t>✓</a:t>
                      </a:r>
                      <a:endParaRPr lang="en-US" altLang="ko-KR" sz="9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</a:rPr>
                        <a:t>MEMBER</a:t>
                      </a:r>
                      <a:r>
                        <a:rPr lang="ko-KR" altLang="en-US" sz="9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</a:rPr>
                        <a:t>테이블의 회원번호 </a:t>
                      </a:r>
                      <a:r>
                        <a:rPr lang="en-US" altLang="ko-KR" sz="9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</a:rPr>
                        <a:t>이웃</a:t>
                      </a:r>
                      <a:r>
                        <a:rPr lang="en-US" altLang="ko-KR" sz="9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53996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</a:rPr>
                        <a:t>WRITER_NUM</a:t>
                      </a:r>
                    </a:p>
                  </a:txBody>
                  <a:tcPr marL="1080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</a:rPr>
                        <a:t>INT</a:t>
                      </a:r>
                      <a:endParaRPr lang="en-US" sz="9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9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  <a:cs typeface="Calibri" panose="020F0502020204030204" pitchFamily="34" charset="0"/>
                        </a:rPr>
                        <a:t>✓</a:t>
                      </a:r>
                      <a:endParaRPr lang="en-US" altLang="ko-KR" sz="9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9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  <a:cs typeface="Calibri" panose="020F0502020204030204" pitchFamily="34" charset="0"/>
                        </a:rPr>
                        <a:t>✓</a:t>
                      </a:r>
                      <a:endParaRPr lang="en-US" altLang="ko-KR" sz="9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</a:rPr>
                        <a:t>MEMBER</a:t>
                      </a:r>
                      <a:r>
                        <a:rPr lang="ko-KR" altLang="en-US" sz="9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</a:rPr>
                        <a:t>테이블의 회원번호 </a:t>
                      </a:r>
                      <a:r>
                        <a:rPr lang="en-US" altLang="ko-KR" sz="9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</a:rPr>
                        <a:t>나</a:t>
                      </a:r>
                      <a:r>
                        <a:rPr lang="en-US" altLang="ko-KR" sz="9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10578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</a:rPr>
                        <a:t>GUEST_CONTENT</a:t>
                      </a:r>
                    </a:p>
                  </a:txBody>
                  <a:tcPr marL="1080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</a:rPr>
                        <a:t>LONGTEXT</a:t>
                      </a: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9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  <a:cs typeface="Calibri" panose="020F0502020204030204" pitchFamily="34" charset="0"/>
                        </a:rPr>
                        <a:t>✓</a:t>
                      </a:r>
                      <a:endParaRPr lang="en-US" altLang="ko-KR" sz="9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</a:rPr>
                        <a:t>방명록 내용</a:t>
                      </a: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37605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</a:rPr>
                        <a:t>HIDDEN_CHECK</a:t>
                      </a:r>
                    </a:p>
                  </a:txBody>
                  <a:tcPr marL="1080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</a:rPr>
                        <a:t>SMALLINT</a:t>
                      </a: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9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  <a:cs typeface="Calibri" panose="020F0502020204030204" pitchFamily="34" charset="0"/>
                        </a:rPr>
                        <a:t>✓</a:t>
                      </a:r>
                      <a:endParaRPr lang="en-US" altLang="ko-KR" sz="9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</a:rPr>
                        <a:t>방명록 비밀 여부 </a:t>
                      </a:r>
                      <a:r>
                        <a:rPr lang="en-US" altLang="ko-KR" sz="9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</a:rPr>
                        <a:t>일반 </a:t>
                      </a:r>
                      <a:r>
                        <a:rPr lang="en-US" altLang="ko-KR" sz="9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</a:rPr>
                        <a:t>0, </a:t>
                      </a:r>
                      <a:r>
                        <a:rPr lang="ko-KR" altLang="en-US" sz="9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</a:rPr>
                        <a:t>비밀</a:t>
                      </a:r>
                      <a:r>
                        <a:rPr lang="en-US" altLang="ko-KR" sz="9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</a:rPr>
                        <a:t> 1)</a:t>
                      </a:r>
                      <a:endParaRPr lang="ko-KR" altLang="en-US" sz="9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0188315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</a:rPr>
                        <a:t>GUEST_INSERTDATE</a:t>
                      </a:r>
                    </a:p>
                  </a:txBody>
                  <a:tcPr marL="1080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</a:rPr>
                        <a:t>DATETIME</a:t>
                      </a: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9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  <a:cs typeface="Calibri" panose="020F0502020204030204" pitchFamily="34" charset="0"/>
                        </a:rPr>
                        <a:t>✓</a:t>
                      </a:r>
                      <a:endParaRPr lang="en-US" altLang="ko-KR" sz="9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</a:rPr>
                        <a:t>방명록 등록일자</a:t>
                      </a:r>
                      <a:endParaRPr lang="en-US" altLang="ko-KR" sz="9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28700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</a:rPr>
                        <a:t>GUEST_UPDATEDATE</a:t>
                      </a:r>
                    </a:p>
                  </a:txBody>
                  <a:tcPr marL="1080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</a:rPr>
                        <a:t>DATETIME</a:t>
                      </a: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9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  <a:cs typeface="Calibri" panose="020F0502020204030204" pitchFamily="34" charset="0"/>
                        </a:rPr>
                        <a:t>✓</a:t>
                      </a:r>
                      <a:endParaRPr lang="en-US" altLang="ko-KR" sz="9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</a:rPr>
                        <a:t>방명록 수정일자</a:t>
                      </a:r>
                    </a:p>
                  </a:txBody>
                  <a:tcPr marL="21600" marR="21600" marT="21600" marB="216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3057532"/>
                  </a:ext>
                </a:extLst>
              </a:tr>
            </a:tbl>
          </a:graphicData>
        </a:graphic>
      </p:graphicFrame>
      <p:grpSp>
        <p:nvGrpSpPr>
          <p:cNvPr id="9" name="그룹 8">
            <a:extLst>
              <a:ext uri="{FF2B5EF4-FFF2-40B4-BE49-F238E27FC236}">
                <a16:creationId xmlns:a16="http://schemas.microsoft.com/office/drawing/2014/main" id="{F7DB7B11-FF43-48DB-9241-BA204B0A5078}"/>
              </a:ext>
            </a:extLst>
          </p:cNvPr>
          <p:cNvGrpSpPr/>
          <p:nvPr/>
        </p:nvGrpSpPr>
        <p:grpSpPr>
          <a:xfrm>
            <a:off x="1153470" y="1073331"/>
            <a:ext cx="2910094" cy="276999"/>
            <a:chOff x="1153470" y="1082851"/>
            <a:chExt cx="2910094" cy="276999"/>
          </a:xfrm>
        </p:grpSpPr>
        <p:sp>
          <p:nvSpPr>
            <p:cNvPr id="3" name="Pentagon 15">
              <a:extLst>
                <a:ext uri="{FF2B5EF4-FFF2-40B4-BE49-F238E27FC236}">
                  <a16:creationId xmlns:a16="http://schemas.microsoft.com/office/drawing/2014/main" id="{9D37B003-C3AD-44A9-A506-3D402C8F7BC1}"/>
                </a:ext>
              </a:extLst>
            </p:cNvPr>
            <p:cNvSpPr/>
            <p:nvPr/>
          </p:nvSpPr>
          <p:spPr>
            <a:xfrm>
              <a:off x="1153470" y="1095754"/>
              <a:ext cx="127590" cy="251193"/>
            </a:xfrm>
            <a:prstGeom prst="homePlat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686561B-04D8-49FD-BFCF-2B3E16D1AEAE}"/>
                </a:ext>
              </a:extLst>
            </p:cNvPr>
            <p:cNvSpPr txBox="1"/>
            <p:nvPr/>
          </p:nvSpPr>
          <p:spPr>
            <a:xfrm>
              <a:off x="1348338" y="1082851"/>
              <a:ext cx="271522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bel" panose="02000506030000020004" pitchFamily="2" charset="0"/>
                  <a:ea typeface="Open Sans" panose="020B0606030504020204" pitchFamily="34" charset="0"/>
                  <a:cs typeface="Open Sans" panose="020B0606030504020204" pitchFamily="34" charset="0"/>
                </a:rPr>
                <a:t>GUEST (</a:t>
              </a:r>
              <a:r>
                <a:rPr lang="ko-KR" altLang="en-US" sz="12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bel" panose="02000506030000020004" pitchFamily="2" charset="0"/>
                  <a:ea typeface="Open Sans" panose="020B0606030504020204" pitchFamily="34" charset="0"/>
                  <a:cs typeface="Open Sans" panose="020B0606030504020204" pitchFamily="34" charset="0"/>
                </a:rPr>
                <a:t>방명록관리</a:t>
              </a:r>
              <a:r>
                <a:rPr lang="en-US" altLang="ko-KR" sz="12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bel" panose="02000506030000020004" pitchFamily="2" charset="0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endPara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bel" panose="02000506030000020004" pitchFamily="2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5" name="Rectangle 2">
            <a:extLst>
              <a:ext uri="{FF2B5EF4-FFF2-40B4-BE49-F238E27FC236}">
                <a16:creationId xmlns:a16="http://schemas.microsoft.com/office/drawing/2014/main" id="{9CB92DEA-4305-468B-B698-CD3F4FA782A6}"/>
              </a:ext>
            </a:extLst>
          </p:cNvPr>
          <p:cNvSpPr/>
          <p:nvPr/>
        </p:nvSpPr>
        <p:spPr>
          <a:xfrm>
            <a:off x="1124407" y="9732"/>
            <a:ext cx="114326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bel" panose="0200050603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프로젝트 개요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79CDE2-A2EA-48F4-91B5-DA14157AFD15}"/>
              </a:ext>
            </a:extLst>
          </p:cNvPr>
          <p:cNvSpPr txBox="1"/>
          <p:nvPr/>
        </p:nvSpPr>
        <p:spPr>
          <a:xfrm>
            <a:off x="785853" y="0"/>
            <a:ext cx="338554" cy="276999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bel" panose="02000506030000020004" pitchFamily="2" charset="0"/>
              </a:rPr>
              <a:t>02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23A97C-4D84-44E0-8D4A-6925634C0617}"/>
              </a:ext>
            </a:extLst>
          </p:cNvPr>
          <p:cNvSpPr txBox="1"/>
          <p:nvPr/>
        </p:nvSpPr>
        <p:spPr>
          <a:xfrm>
            <a:off x="800100" y="308846"/>
            <a:ext cx="23294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bel" panose="02000506030000020004" pitchFamily="2" charset="0"/>
              </a:rPr>
              <a:t>테이블 명세</a:t>
            </a:r>
            <a:endParaRPr lang="en-US" sz="3200" b="1" dirty="0">
              <a:solidFill>
                <a:schemeClr val="tx1">
                  <a:lumMod val="65000"/>
                  <a:lumOff val="35000"/>
                </a:schemeClr>
              </a:solidFill>
              <a:latin typeface="Abel" panose="02000506030000020004" pitchFamily="2" charset="0"/>
            </a:endParaRP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E71E1B82-633B-4A14-937E-A06C4F3402CC}"/>
              </a:ext>
            </a:extLst>
          </p:cNvPr>
          <p:cNvSpPr/>
          <p:nvPr/>
        </p:nvSpPr>
        <p:spPr>
          <a:xfrm>
            <a:off x="772136" y="-3946"/>
            <a:ext cx="45719" cy="89756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1196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E2ABFBEA-2CE8-43C3-B87D-28E326389B15}"/>
              </a:ext>
            </a:extLst>
          </p:cNvPr>
          <p:cNvSpPr txBox="1"/>
          <p:nvPr/>
        </p:nvSpPr>
        <p:spPr>
          <a:xfrm>
            <a:off x="4335753" y="2960177"/>
            <a:ext cx="35205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bel" panose="02000506030000020004" pitchFamily="2" charset="0"/>
              </a:rPr>
              <a:t>3. </a:t>
            </a:r>
            <a:r>
              <a:rPr lang="ko-KR" alt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bel" panose="02000506030000020004" pitchFamily="2" charset="0"/>
              </a:rPr>
              <a:t>프로젝트 상세</a:t>
            </a:r>
            <a:endParaRPr lang="en-US" sz="3600" b="1" dirty="0">
              <a:solidFill>
                <a:schemeClr val="tx1">
                  <a:lumMod val="65000"/>
                  <a:lumOff val="35000"/>
                </a:schemeClr>
              </a:solidFill>
              <a:latin typeface="Abel" panose="02000506030000020004" pitchFamily="2" charset="0"/>
            </a:endParaRPr>
          </a:p>
        </p:txBody>
      </p:sp>
      <p:sp>
        <p:nvSpPr>
          <p:cNvPr id="11" name="Rectangle 15">
            <a:extLst>
              <a:ext uri="{FF2B5EF4-FFF2-40B4-BE49-F238E27FC236}">
                <a16:creationId xmlns:a16="http://schemas.microsoft.com/office/drawing/2014/main" id="{71FB2F48-032D-4CF8-8F74-ABB05D8FB9D3}"/>
              </a:ext>
            </a:extLst>
          </p:cNvPr>
          <p:cNvSpPr/>
          <p:nvPr/>
        </p:nvSpPr>
        <p:spPr>
          <a:xfrm>
            <a:off x="5445698" y="2683178"/>
            <a:ext cx="13006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RE:VIEW PROJECT</a:t>
            </a:r>
          </a:p>
        </p:txBody>
      </p:sp>
      <p:sp>
        <p:nvSpPr>
          <p:cNvPr id="12" name="Rectangle 16">
            <a:extLst>
              <a:ext uri="{FF2B5EF4-FFF2-40B4-BE49-F238E27FC236}">
                <a16:creationId xmlns:a16="http://schemas.microsoft.com/office/drawing/2014/main" id="{9D59055B-B408-4661-80E1-D58AAA44DDBA}"/>
              </a:ext>
            </a:extLst>
          </p:cNvPr>
          <p:cNvSpPr/>
          <p:nvPr/>
        </p:nvSpPr>
        <p:spPr>
          <a:xfrm>
            <a:off x="5901070" y="3606508"/>
            <a:ext cx="3898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3227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그림 38">
            <a:extLst>
              <a:ext uri="{FF2B5EF4-FFF2-40B4-BE49-F238E27FC236}">
                <a16:creationId xmlns:a16="http://schemas.microsoft.com/office/drawing/2014/main" id="{132ECA91-6423-4E1A-8735-8D1DE4EB84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1691" t="9812" r="796" b="31056"/>
          <a:stretch/>
        </p:blipFill>
        <p:spPr>
          <a:xfrm>
            <a:off x="8728466" y="2002039"/>
            <a:ext cx="1411020" cy="324850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745F97B4-3946-4BCA-BC05-E22ED0D24D59}"/>
              </a:ext>
            </a:extLst>
          </p:cNvPr>
          <p:cNvGrpSpPr/>
          <p:nvPr/>
        </p:nvGrpSpPr>
        <p:grpSpPr>
          <a:xfrm>
            <a:off x="2261889" y="826839"/>
            <a:ext cx="3399347" cy="5378799"/>
            <a:chOff x="590550" y="1307584"/>
            <a:chExt cx="3143378" cy="492437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769C7D0E-6131-4A2E-8952-563D082FF1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10700"/>
            <a:stretch/>
          </p:blipFill>
          <p:spPr>
            <a:xfrm>
              <a:off x="590550" y="1307584"/>
              <a:ext cx="3143378" cy="1959658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5EDF032F-25A3-4303-93FF-B8D7A599ADD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625" t="6929" r="810" b="7891"/>
            <a:stretch/>
          </p:blipFill>
          <p:spPr>
            <a:xfrm>
              <a:off x="590550" y="3167063"/>
              <a:ext cx="3143378" cy="1516626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0371FA9F-4BFE-4DFD-9A3F-154278E12B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396" t="13586" r="2023"/>
            <a:stretch/>
          </p:blipFill>
          <p:spPr>
            <a:xfrm>
              <a:off x="590550" y="4616450"/>
              <a:ext cx="3143378" cy="1615505"/>
            </a:xfrm>
            <a:prstGeom prst="rect">
              <a:avLst/>
            </a:prstGeom>
          </p:spPr>
        </p:pic>
      </p:grpSp>
      <p:sp>
        <p:nvSpPr>
          <p:cNvPr id="2" name="Rectangle 2">
            <a:extLst>
              <a:ext uri="{FF2B5EF4-FFF2-40B4-BE49-F238E27FC236}">
                <a16:creationId xmlns:a16="http://schemas.microsoft.com/office/drawing/2014/main" id="{912ED5BD-105B-46CC-BD65-5F236AAB3800}"/>
              </a:ext>
            </a:extLst>
          </p:cNvPr>
          <p:cNvSpPr/>
          <p:nvPr/>
        </p:nvSpPr>
        <p:spPr>
          <a:xfrm>
            <a:off x="1124407" y="9732"/>
            <a:ext cx="114326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bel" panose="0200050603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프로젝트 상세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245A6D-1455-414D-A782-04E9BCEABC1F}"/>
              </a:ext>
            </a:extLst>
          </p:cNvPr>
          <p:cNvSpPr txBox="1"/>
          <p:nvPr/>
        </p:nvSpPr>
        <p:spPr>
          <a:xfrm>
            <a:off x="785853" y="0"/>
            <a:ext cx="338554" cy="276999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bel" panose="02000506030000020004" pitchFamily="2" charset="0"/>
              </a:rPr>
              <a:t>03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912A76-4F51-41ED-AF87-D1FD12295CD4}"/>
              </a:ext>
            </a:extLst>
          </p:cNvPr>
          <p:cNvSpPr txBox="1"/>
          <p:nvPr/>
        </p:nvSpPr>
        <p:spPr>
          <a:xfrm>
            <a:off x="800100" y="308846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bel" panose="02000506030000020004" pitchFamily="2" charset="0"/>
              </a:rPr>
              <a:t>메인</a:t>
            </a:r>
            <a:endParaRPr lang="en-US" sz="3200" b="1" dirty="0">
              <a:solidFill>
                <a:schemeClr val="tx1">
                  <a:lumMod val="65000"/>
                  <a:lumOff val="35000"/>
                </a:schemeClr>
              </a:solidFill>
              <a:latin typeface="Abel" panose="02000506030000020004" pitchFamily="2" charset="0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DDB8D4AD-CF28-4E9E-90E6-9F60217A7753}"/>
              </a:ext>
            </a:extLst>
          </p:cNvPr>
          <p:cNvSpPr/>
          <p:nvPr/>
        </p:nvSpPr>
        <p:spPr>
          <a:xfrm>
            <a:off x="772136" y="-3946"/>
            <a:ext cx="45719" cy="89756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F0EE7FAB-F86B-418D-BFC5-0DD61C95CFDB}"/>
              </a:ext>
            </a:extLst>
          </p:cNvPr>
          <p:cNvGrpSpPr/>
          <p:nvPr/>
        </p:nvGrpSpPr>
        <p:grpSpPr>
          <a:xfrm>
            <a:off x="8934143" y="1557810"/>
            <a:ext cx="1914828" cy="708354"/>
            <a:chOff x="8720669" y="1596395"/>
            <a:chExt cx="1914828" cy="708354"/>
          </a:xfrm>
        </p:grpSpPr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035C5814-DA0A-4BB2-8823-03C3B56852BD}"/>
                </a:ext>
              </a:extLst>
            </p:cNvPr>
            <p:cNvSpPr txBox="1"/>
            <p:nvPr/>
          </p:nvSpPr>
          <p:spPr>
            <a:xfrm>
              <a:off x="8799836" y="1596395"/>
              <a:ext cx="183566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bel" panose="02000506030000020004" pitchFamily="2" charset="0"/>
                  <a:ea typeface="Open Sans" panose="020B0606030504020204" pitchFamily="34" charset="0"/>
                  <a:cs typeface="Open Sans" panose="020B0606030504020204" pitchFamily="34" charset="0"/>
                </a:rPr>
                <a:t>01-1 | SIDE BAR</a:t>
              </a:r>
              <a:endPara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bel" panose="02000506030000020004" pitchFamily="2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100" name="그룹 99">
              <a:extLst>
                <a:ext uri="{FF2B5EF4-FFF2-40B4-BE49-F238E27FC236}">
                  <a16:creationId xmlns:a16="http://schemas.microsoft.com/office/drawing/2014/main" id="{FB56DE1F-48F5-4D77-86E0-52CE43E9CBD2}"/>
                </a:ext>
              </a:extLst>
            </p:cNvPr>
            <p:cNvGrpSpPr/>
            <p:nvPr/>
          </p:nvGrpSpPr>
          <p:grpSpPr>
            <a:xfrm rot="16200000">
              <a:off x="8525198" y="2001278"/>
              <a:ext cx="498942" cy="108000"/>
              <a:chOff x="4909890" y="1247866"/>
              <a:chExt cx="498942" cy="108000"/>
            </a:xfrm>
          </p:grpSpPr>
          <p:cxnSp>
            <p:nvCxnSpPr>
              <p:cNvPr id="101" name="Straight Connector 7">
                <a:extLst>
                  <a:ext uri="{FF2B5EF4-FFF2-40B4-BE49-F238E27FC236}">
                    <a16:creationId xmlns:a16="http://schemas.microsoft.com/office/drawing/2014/main" id="{00984D5F-8559-4926-A20A-C418BB1EEF45}"/>
                  </a:ext>
                </a:extLst>
              </p:cNvPr>
              <p:cNvCxnSpPr>
                <a:cxnSpLocks/>
                <a:endCxn id="102" idx="0"/>
              </p:cNvCxnSpPr>
              <p:nvPr/>
            </p:nvCxnSpPr>
            <p:spPr>
              <a:xfrm flipH="1">
                <a:off x="5017890" y="1301866"/>
                <a:ext cx="390942" cy="0"/>
              </a:xfrm>
              <a:prstGeom prst="line">
                <a:avLst/>
              </a:prstGeom>
              <a:ln w="6350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  <a:head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2" name="Oval 8">
                <a:extLst>
                  <a:ext uri="{FF2B5EF4-FFF2-40B4-BE49-F238E27FC236}">
                    <a16:creationId xmlns:a16="http://schemas.microsoft.com/office/drawing/2014/main" id="{68A2EA24-7B01-4C05-926C-365580B13D9A}"/>
                  </a:ext>
                </a:extLst>
              </p:cNvPr>
              <p:cNvSpPr/>
              <p:nvPr/>
            </p:nvSpPr>
            <p:spPr>
              <a:xfrm rot="5400000">
                <a:off x="4909890" y="1247866"/>
                <a:ext cx="108000" cy="108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7A6FF5E6-7F29-4549-8847-8AB76EC2763C}"/>
              </a:ext>
            </a:extLst>
          </p:cNvPr>
          <p:cNvGrpSpPr/>
          <p:nvPr/>
        </p:nvGrpSpPr>
        <p:grpSpPr>
          <a:xfrm>
            <a:off x="5314708" y="3415265"/>
            <a:ext cx="2855033" cy="1323439"/>
            <a:chOff x="5164842" y="3424877"/>
            <a:chExt cx="2855033" cy="1323439"/>
          </a:xfrm>
        </p:grpSpPr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A1F8D3CB-B32C-4EAE-BD6B-10E55126180B}"/>
                </a:ext>
              </a:extLst>
            </p:cNvPr>
            <p:cNvSpPr txBox="1"/>
            <p:nvPr/>
          </p:nvSpPr>
          <p:spPr>
            <a:xfrm>
              <a:off x="5930932" y="3424877"/>
              <a:ext cx="2088943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2000">
                  <a:solidFill>
                    <a:schemeClr val="tx1">
                      <a:lumMod val="50000"/>
                      <a:lumOff val="50000"/>
                    </a:schemeClr>
                  </a:solidFill>
                  <a:latin typeface="Abel" panose="02000506030000020004" pitchFamily="2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</a:lstStyle>
            <a:p>
              <a:r>
                <a:rPr lang="en-US" altLang="ko-KR" dirty="0"/>
                <a:t>02 | CONTENTS</a:t>
              </a:r>
              <a:br>
                <a:rPr lang="en-US" altLang="ko-KR" dirty="0"/>
              </a:br>
              <a:r>
                <a:rPr lang="en-US" altLang="ko-KR" sz="1200" dirty="0"/>
                <a:t>               - MAIN</a:t>
              </a:r>
              <a:r>
                <a:rPr lang="ko-KR" altLang="en-US" sz="1200" dirty="0"/>
                <a:t> </a:t>
              </a:r>
              <a:r>
                <a:rPr lang="en-US" altLang="ko-KR" sz="1200" dirty="0"/>
                <a:t>MAP</a:t>
              </a:r>
            </a:p>
            <a:p>
              <a:r>
                <a:rPr lang="ko-KR" altLang="en-US" sz="1200" dirty="0"/>
                <a:t>               </a:t>
              </a:r>
              <a:r>
                <a:rPr lang="en-US" altLang="ko-KR" sz="1200" dirty="0"/>
                <a:t>- BEST REVIEW</a:t>
              </a:r>
              <a:br>
                <a:rPr lang="en-US" altLang="ko-KR" sz="1200" dirty="0"/>
              </a:br>
              <a:r>
                <a:rPr lang="en-US" altLang="ko-KR" sz="1200" dirty="0"/>
                <a:t>               - BEST REVIEWERS</a:t>
              </a:r>
              <a:br>
                <a:rPr lang="en-US" altLang="ko-KR" sz="1200" dirty="0"/>
              </a:br>
              <a:r>
                <a:rPr lang="en-US" altLang="ko-KR" sz="1200" dirty="0"/>
                <a:t>               - TIMELINE</a:t>
              </a:r>
            </a:p>
            <a:p>
              <a:r>
                <a:rPr lang="en-US" altLang="ko-KR" sz="1200" dirty="0"/>
                <a:t>               - SEARCH USER</a:t>
              </a:r>
            </a:p>
          </p:txBody>
        </p:sp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2733EFA8-9AC5-4BA6-9E9B-0613EAF2812E}"/>
                </a:ext>
              </a:extLst>
            </p:cNvPr>
            <p:cNvGrpSpPr/>
            <p:nvPr/>
          </p:nvGrpSpPr>
          <p:grpSpPr>
            <a:xfrm>
              <a:off x="5164842" y="3560975"/>
              <a:ext cx="725177" cy="108000"/>
              <a:chOff x="4909890" y="1247866"/>
              <a:chExt cx="725177" cy="108000"/>
            </a:xfrm>
          </p:grpSpPr>
          <p:cxnSp>
            <p:nvCxnSpPr>
              <p:cNvPr id="42" name="Straight Connector 7">
                <a:extLst>
                  <a:ext uri="{FF2B5EF4-FFF2-40B4-BE49-F238E27FC236}">
                    <a16:creationId xmlns:a16="http://schemas.microsoft.com/office/drawing/2014/main" id="{FAB59582-81A9-4726-B754-E59B4B58D002}"/>
                  </a:ext>
                </a:extLst>
              </p:cNvPr>
              <p:cNvCxnSpPr>
                <a:cxnSpLocks/>
                <a:endCxn id="46" idx="0"/>
              </p:cNvCxnSpPr>
              <p:nvPr/>
            </p:nvCxnSpPr>
            <p:spPr>
              <a:xfrm rot="10800000">
                <a:off x="5017890" y="1301866"/>
                <a:ext cx="617177" cy="0"/>
              </a:xfrm>
              <a:prstGeom prst="line">
                <a:avLst/>
              </a:prstGeom>
              <a:ln w="6350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  <a:head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Oval 8">
                <a:extLst>
                  <a:ext uri="{FF2B5EF4-FFF2-40B4-BE49-F238E27FC236}">
                    <a16:creationId xmlns:a16="http://schemas.microsoft.com/office/drawing/2014/main" id="{3FDEA17D-4218-4ECE-AE77-7E3B90298D91}"/>
                  </a:ext>
                </a:extLst>
              </p:cNvPr>
              <p:cNvSpPr/>
              <p:nvPr/>
            </p:nvSpPr>
            <p:spPr>
              <a:xfrm rot="5400000">
                <a:off x="4909890" y="1247866"/>
                <a:ext cx="108000" cy="108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13D5B7E7-25F0-441A-9DE1-A7E9E3217149}"/>
              </a:ext>
            </a:extLst>
          </p:cNvPr>
          <p:cNvGrpSpPr/>
          <p:nvPr/>
        </p:nvGrpSpPr>
        <p:grpSpPr>
          <a:xfrm>
            <a:off x="5314708" y="5860007"/>
            <a:ext cx="2855023" cy="400110"/>
            <a:chOff x="5164842" y="6085461"/>
            <a:chExt cx="2855023" cy="400110"/>
          </a:xfrm>
        </p:grpSpPr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6982A74E-43F0-4F6D-B11B-08FF9DFD4B0B}"/>
                </a:ext>
              </a:extLst>
            </p:cNvPr>
            <p:cNvSpPr txBox="1"/>
            <p:nvPr/>
          </p:nvSpPr>
          <p:spPr>
            <a:xfrm>
              <a:off x="5930932" y="6085461"/>
              <a:ext cx="208893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2000">
                  <a:solidFill>
                    <a:schemeClr val="tx1">
                      <a:lumMod val="50000"/>
                      <a:lumOff val="50000"/>
                    </a:schemeClr>
                  </a:solidFill>
                  <a:latin typeface="Abel" panose="02000506030000020004" pitchFamily="2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</a:lstStyle>
            <a:p>
              <a:r>
                <a:rPr lang="en-US" altLang="ko-KR" dirty="0"/>
                <a:t>03 | FOOTER</a:t>
              </a:r>
              <a:endParaRPr lang="en-US" altLang="ko-KR" sz="1200" dirty="0"/>
            </a:p>
          </p:txBody>
        </p:sp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146F4B64-C037-46FE-B749-8909BD89728F}"/>
                </a:ext>
              </a:extLst>
            </p:cNvPr>
            <p:cNvGrpSpPr/>
            <p:nvPr/>
          </p:nvGrpSpPr>
          <p:grpSpPr>
            <a:xfrm>
              <a:off x="5164842" y="6232708"/>
              <a:ext cx="725177" cy="108000"/>
              <a:chOff x="4909890" y="1247866"/>
              <a:chExt cx="725177" cy="108000"/>
            </a:xfrm>
          </p:grpSpPr>
          <p:cxnSp>
            <p:nvCxnSpPr>
              <p:cNvPr id="48" name="Straight Connector 7">
                <a:extLst>
                  <a:ext uri="{FF2B5EF4-FFF2-40B4-BE49-F238E27FC236}">
                    <a16:creationId xmlns:a16="http://schemas.microsoft.com/office/drawing/2014/main" id="{E61C2A85-B110-4331-8AD8-E22F398ABA18}"/>
                  </a:ext>
                </a:extLst>
              </p:cNvPr>
              <p:cNvCxnSpPr>
                <a:cxnSpLocks/>
                <a:endCxn id="49" idx="0"/>
              </p:cNvCxnSpPr>
              <p:nvPr/>
            </p:nvCxnSpPr>
            <p:spPr>
              <a:xfrm rot="10800000">
                <a:off x="5017890" y="1301866"/>
                <a:ext cx="617177" cy="0"/>
              </a:xfrm>
              <a:prstGeom prst="line">
                <a:avLst/>
              </a:prstGeom>
              <a:ln w="6350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  <a:head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9" name="Oval 8">
                <a:extLst>
                  <a:ext uri="{FF2B5EF4-FFF2-40B4-BE49-F238E27FC236}">
                    <a16:creationId xmlns:a16="http://schemas.microsoft.com/office/drawing/2014/main" id="{F4C3397A-DE8C-430F-866A-ED389A3AAE49}"/>
                  </a:ext>
                </a:extLst>
              </p:cNvPr>
              <p:cNvSpPr/>
              <p:nvPr/>
            </p:nvSpPr>
            <p:spPr>
              <a:xfrm rot="5400000">
                <a:off x="4909890" y="1247866"/>
                <a:ext cx="108000" cy="108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67840FE7-9B02-4FF5-9E42-5D826FE13AE6}"/>
              </a:ext>
            </a:extLst>
          </p:cNvPr>
          <p:cNvGrpSpPr/>
          <p:nvPr/>
        </p:nvGrpSpPr>
        <p:grpSpPr>
          <a:xfrm>
            <a:off x="5314708" y="803918"/>
            <a:ext cx="3341808" cy="1767684"/>
            <a:chOff x="5324233" y="903974"/>
            <a:chExt cx="3341808" cy="1767684"/>
          </a:xfrm>
        </p:grpSpPr>
        <p:grpSp>
          <p:nvGrpSpPr>
            <p:cNvPr id="65" name="그룹 64">
              <a:extLst>
                <a:ext uri="{FF2B5EF4-FFF2-40B4-BE49-F238E27FC236}">
                  <a16:creationId xmlns:a16="http://schemas.microsoft.com/office/drawing/2014/main" id="{0FD1A24E-AE8A-4272-9ABC-1D155BAC0C0B}"/>
                </a:ext>
              </a:extLst>
            </p:cNvPr>
            <p:cNvGrpSpPr/>
            <p:nvPr/>
          </p:nvGrpSpPr>
          <p:grpSpPr>
            <a:xfrm>
              <a:off x="5324233" y="1044706"/>
              <a:ext cx="725177" cy="108000"/>
              <a:chOff x="4909890" y="1247866"/>
              <a:chExt cx="725177" cy="108000"/>
            </a:xfrm>
          </p:grpSpPr>
          <p:cxnSp>
            <p:nvCxnSpPr>
              <p:cNvPr id="66" name="Straight Connector 7">
                <a:extLst>
                  <a:ext uri="{FF2B5EF4-FFF2-40B4-BE49-F238E27FC236}">
                    <a16:creationId xmlns:a16="http://schemas.microsoft.com/office/drawing/2014/main" id="{4376CA3D-3DF1-41CC-AB4D-B4DC872A1FE4}"/>
                  </a:ext>
                </a:extLst>
              </p:cNvPr>
              <p:cNvCxnSpPr>
                <a:cxnSpLocks/>
                <a:endCxn id="67" idx="0"/>
              </p:cNvCxnSpPr>
              <p:nvPr/>
            </p:nvCxnSpPr>
            <p:spPr>
              <a:xfrm rot="10800000">
                <a:off x="5017890" y="1301866"/>
                <a:ext cx="617177" cy="0"/>
              </a:xfrm>
              <a:prstGeom prst="line">
                <a:avLst/>
              </a:prstGeom>
              <a:ln w="6350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  <a:head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7" name="Oval 8">
                <a:extLst>
                  <a:ext uri="{FF2B5EF4-FFF2-40B4-BE49-F238E27FC236}">
                    <a16:creationId xmlns:a16="http://schemas.microsoft.com/office/drawing/2014/main" id="{421020B6-FDCB-4608-97E0-FEDCF69DFF81}"/>
                  </a:ext>
                </a:extLst>
              </p:cNvPr>
              <p:cNvSpPr/>
              <p:nvPr/>
            </p:nvSpPr>
            <p:spPr>
              <a:xfrm rot="5400000">
                <a:off x="4909890" y="1247866"/>
                <a:ext cx="108000" cy="108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15C62852-AFE1-4BDA-BB40-25AB6FC43325}"/>
                </a:ext>
              </a:extLst>
            </p:cNvPr>
            <p:cNvGrpSpPr/>
            <p:nvPr/>
          </p:nvGrpSpPr>
          <p:grpSpPr>
            <a:xfrm>
              <a:off x="6090612" y="903974"/>
              <a:ext cx="2575429" cy="1767684"/>
              <a:chOff x="6090612" y="903974"/>
              <a:chExt cx="2575429" cy="1767684"/>
            </a:xfrm>
          </p:grpSpPr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E4256B1-6D23-42D5-A87A-063B98987FED}"/>
                  </a:ext>
                </a:extLst>
              </p:cNvPr>
              <p:cNvSpPr txBox="1"/>
              <p:nvPr/>
            </p:nvSpPr>
            <p:spPr>
              <a:xfrm>
                <a:off x="6090612" y="903974"/>
                <a:ext cx="2088644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bel" panose="02000506030000020004" pitchFamily="2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01 | HEADER</a:t>
                </a:r>
                <a:br>
                  <a:rPr 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bel" panose="02000506030000020004" pitchFamily="2" charset="0"/>
                    <a:ea typeface="Open Sans" panose="020B0606030504020204" pitchFamily="34" charset="0"/>
                    <a:cs typeface="Open Sans" panose="020B0606030504020204" pitchFamily="34" charset="0"/>
                  </a:rPr>
                </a:br>
                <a:r>
                  <a:rPr lang="ko-KR" alt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bel" panose="02000506030000020004" pitchFamily="2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              </a:t>
                </a:r>
                <a:r>
                  <a:rPr lang="en-US" altLang="ko-KR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bel" panose="02000506030000020004" pitchFamily="2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- PROJECT LOGO</a:t>
                </a:r>
                <a:br>
                  <a:rPr lang="en-US" altLang="ko-KR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bel" panose="02000506030000020004" pitchFamily="2" charset="0"/>
                    <a:ea typeface="Open Sans" panose="020B0606030504020204" pitchFamily="34" charset="0"/>
                    <a:cs typeface="Open Sans" panose="020B0606030504020204" pitchFamily="34" charset="0"/>
                  </a:rPr>
                </a:br>
                <a:r>
                  <a:rPr lang="en-US" altLang="ko-KR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bel" panose="02000506030000020004" pitchFamily="2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              - LOGOUT MENU</a:t>
                </a:r>
              </a:p>
              <a:p>
                <a:endPara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bel" panose="02000506030000020004" pitchFamily="2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endPara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bel" panose="02000506030000020004" pitchFamily="2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r>
                  <a:rPr 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bel" panose="02000506030000020004" pitchFamily="2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              - LOGIN MENU</a:t>
                </a:r>
              </a:p>
            </p:txBody>
          </p:sp>
          <p:pic>
            <p:nvPicPr>
              <p:cNvPr id="75" name="그림 74">
                <a:extLst>
                  <a:ext uri="{FF2B5EF4-FFF2-40B4-BE49-F238E27FC236}">
                    <a16:creationId xmlns:a16="http://schemas.microsoft.com/office/drawing/2014/main" id="{6DEA2AEA-BCA2-4A88-AE54-8E25DA4C5C5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84821" t="1563" b="92231"/>
              <a:stretch/>
            </p:blipFill>
            <p:spPr>
              <a:xfrm>
                <a:off x="6813113" y="1661344"/>
                <a:ext cx="889850" cy="254000"/>
              </a:xfrm>
              <a:prstGeom prst="rect">
                <a:avLst/>
              </a:prstGeom>
              <a:ln>
                <a:solidFill>
                  <a:schemeClr val="accent4"/>
                </a:solidFill>
              </a:ln>
            </p:spPr>
          </p:pic>
          <p:grpSp>
            <p:nvGrpSpPr>
              <p:cNvPr id="6" name="그룹 5">
                <a:extLst>
                  <a:ext uri="{FF2B5EF4-FFF2-40B4-BE49-F238E27FC236}">
                    <a16:creationId xmlns:a16="http://schemas.microsoft.com/office/drawing/2014/main" id="{BCA5BB7C-F9A7-4250-8E9B-53AD92BE99B1}"/>
                  </a:ext>
                </a:extLst>
              </p:cNvPr>
              <p:cNvGrpSpPr/>
              <p:nvPr/>
            </p:nvGrpSpPr>
            <p:grpSpPr>
              <a:xfrm>
                <a:off x="6813113" y="2142167"/>
                <a:ext cx="1642938" cy="330093"/>
                <a:chOff x="6712445" y="2142167"/>
                <a:chExt cx="1642938" cy="330093"/>
              </a:xfrm>
            </p:grpSpPr>
            <p:pic>
              <p:nvPicPr>
                <p:cNvPr id="20" name="그림 19">
                  <a:extLst>
                    <a:ext uri="{FF2B5EF4-FFF2-40B4-BE49-F238E27FC236}">
                      <a16:creationId xmlns:a16="http://schemas.microsoft.com/office/drawing/2014/main" id="{D16795B1-368D-4C66-B890-CB6E9D0ADF7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/>
                <a:srcRect l="74129" t="8304" b="60688"/>
                <a:stretch/>
              </p:blipFill>
              <p:spPr>
                <a:xfrm>
                  <a:off x="6712445" y="2182502"/>
                  <a:ext cx="1642938" cy="254000"/>
                </a:xfrm>
                <a:prstGeom prst="rect">
                  <a:avLst/>
                </a:prstGeom>
                <a:ln>
                  <a:solidFill>
                    <a:schemeClr val="accent4"/>
                  </a:solidFill>
                </a:ln>
              </p:spPr>
            </p:pic>
            <p:sp>
              <p:nvSpPr>
                <p:cNvPr id="52" name="사각형: 둥근 모서리 51">
                  <a:extLst>
                    <a:ext uri="{FF2B5EF4-FFF2-40B4-BE49-F238E27FC236}">
                      <a16:creationId xmlns:a16="http://schemas.microsoft.com/office/drawing/2014/main" id="{A6C4015D-373C-4D4E-B4C7-5868946FCA60}"/>
                    </a:ext>
                  </a:extLst>
                </p:cNvPr>
                <p:cNvSpPr/>
                <p:nvPr/>
              </p:nvSpPr>
              <p:spPr>
                <a:xfrm>
                  <a:off x="7968949" y="2142167"/>
                  <a:ext cx="331200" cy="33009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2">
                    <a:alpha val="10000"/>
                  </a:schemeClr>
                </a:solidFill>
                <a:ln w="31750" cmpd="thickThin">
                  <a:noFill/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22" name="그룹 21">
                <a:extLst>
                  <a:ext uri="{FF2B5EF4-FFF2-40B4-BE49-F238E27FC236}">
                    <a16:creationId xmlns:a16="http://schemas.microsoft.com/office/drawing/2014/main" id="{2996CDAE-A639-4629-849F-533EC43516E0}"/>
                  </a:ext>
                </a:extLst>
              </p:cNvPr>
              <p:cNvGrpSpPr/>
              <p:nvPr/>
            </p:nvGrpSpPr>
            <p:grpSpPr>
              <a:xfrm>
                <a:off x="8228001" y="2359808"/>
                <a:ext cx="438040" cy="311850"/>
                <a:chOff x="8245585" y="2368600"/>
                <a:chExt cx="438040" cy="311850"/>
              </a:xfrm>
            </p:grpSpPr>
            <p:cxnSp>
              <p:nvCxnSpPr>
                <p:cNvPr id="51" name="Straight Arrow Connector 26">
                  <a:extLst>
                    <a:ext uri="{FF2B5EF4-FFF2-40B4-BE49-F238E27FC236}">
                      <a16:creationId xmlns:a16="http://schemas.microsoft.com/office/drawing/2014/main" id="{A781CFA4-23C8-481B-91B8-1EF44332808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246654" y="2680450"/>
                  <a:ext cx="436971" cy="0"/>
                </a:xfrm>
                <a:prstGeom prst="straightConnector1">
                  <a:avLst/>
                </a:prstGeom>
                <a:ln>
                  <a:solidFill>
                    <a:schemeClr val="accent6"/>
                  </a:solidFill>
                  <a:prstDash val="dash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26">
                  <a:extLst>
                    <a:ext uri="{FF2B5EF4-FFF2-40B4-BE49-F238E27FC236}">
                      <a16:creationId xmlns:a16="http://schemas.microsoft.com/office/drawing/2014/main" id="{9E77CAB4-144E-430B-A2CD-920AA16CDBA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245585" y="2368600"/>
                  <a:ext cx="0" cy="311850"/>
                </a:xfrm>
                <a:prstGeom prst="line">
                  <a:avLst/>
                </a:prstGeom>
                <a:ln>
                  <a:solidFill>
                    <a:schemeClr val="accent6"/>
                  </a:solidFill>
                  <a:prstDash val="dash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2019292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그룹 84">
            <a:extLst>
              <a:ext uri="{FF2B5EF4-FFF2-40B4-BE49-F238E27FC236}">
                <a16:creationId xmlns:a16="http://schemas.microsoft.com/office/drawing/2014/main" id="{7BBFE204-8711-49FB-B1B3-BC23152BFED5}"/>
              </a:ext>
            </a:extLst>
          </p:cNvPr>
          <p:cNvGrpSpPr/>
          <p:nvPr/>
        </p:nvGrpSpPr>
        <p:grpSpPr>
          <a:xfrm>
            <a:off x="4094699" y="848884"/>
            <a:ext cx="3548198" cy="5167369"/>
            <a:chOff x="1003935" y="1109663"/>
            <a:chExt cx="3288030" cy="455811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96" name="그림 95">
              <a:extLst>
                <a:ext uri="{FF2B5EF4-FFF2-40B4-BE49-F238E27FC236}">
                  <a16:creationId xmlns:a16="http://schemas.microsoft.com/office/drawing/2014/main" id="{6E4A5132-C7CB-484B-848A-71FA26A637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1159"/>
            <a:stretch/>
          </p:blipFill>
          <p:spPr>
            <a:xfrm>
              <a:off x="1003935" y="1109663"/>
              <a:ext cx="3288030" cy="2039310"/>
            </a:xfrm>
            <a:prstGeom prst="rect">
              <a:avLst/>
            </a:prstGeom>
          </p:spPr>
        </p:pic>
        <p:pic>
          <p:nvPicPr>
            <p:cNvPr id="97" name="그림 96">
              <a:extLst>
                <a:ext uri="{FF2B5EF4-FFF2-40B4-BE49-F238E27FC236}">
                  <a16:creationId xmlns:a16="http://schemas.microsoft.com/office/drawing/2014/main" id="{1FDA9DE1-67F5-4DCC-B852-BEE245D4BE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625" t="6928" r="810"/>
            <a:stretch/>
          </p:blipFill>
          <p:spPr>
            <a:xfrm>
              <a:off x="1003935" y="2798558"/>
              <a:ext cx="3288030" cy="1733391"/>
            </a:xfrm>
            <a:prstGeom prst="rect">
              <a:avLst/>
            </a:prstGeom>
          </p:spPr>
        </p:pic>
        <p:pic>
          <p:nvPicPr>
            <p:cNvPr id="98" name="그림 97">
              <a:extLst>
                <a:ext uri="{FF2B5EF4-FFF2-40B4-BE49-F238E27FC236}">
                  <a16:creationId xmlns:a16="http://schemas.microsoft.com/office/drawing/2014/main" id="{F6711142-83AE-472B-9F6D-D9DA85A51B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396" t="13586" r="2023" b="17219"/>
            <a:stretch/>
          </p:blipFill>
          <p:spPr>
            <a:xfrm>
              <a:off x="1003935" y="4314643"/>
              <a:ext cx="3288030" cy="1353132"/>
            </a:xfrm>
            <a:prstGeom prst="rect">
              <a:avLst/>
            </a:prstGeom>
          </p:spPr>
        </p:pic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65EBA5F9-DAA6-4ADD-880E-A1127832B99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2380"/>
          <a:stretch/>
        </p:blipFill>
        <p:spPr>
          <a:xfrm>
            <a:off x="6310751" y="629809"/>
            <a:ext cx="1005403" cy="1134285"/>
          </a:xfrm>
          <a:prstGeom prst="rect">
            <a:avLst/>
          </a:prstGeom>
          <a:ln>
            <a:solidFill>
              <a:schemeClr val="accent4"/>
            </a:solidFill>
          </a:ln>
        </p:spPr>
      </p:pic>
      <p:sp>
        <p:nvSpPr>
          <p:cNvPr id="2" name="Rectangle 2">
            <a:extLst>
              <a:ext uri="{FF2B5EF4-FFF2-40B4-BE49-F238E27FC236}">
                <a16:creationId xmlns:a16="http://schemas.microsoft.com/office/drawing/2014/main" id="{912ED5BD-105B-46CC-BD65-5F236AAB3800}"/>
              </a:ext>
            </a:extLst>
          </p:cNvPr>
          <p:cNvSpPr/>
          <p:nvPr/>
        </p:nvSpPr>
        <p:spPr>
          <a:xfrm>
            <a:off x="1124407" y="9732"/>
            <a:ext cx="114326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bel" panose="0200050603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프로젝트 상세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245A6D-1455-414D-A782-04E9BCEABC1F}"/>
              </a:ext>
            </a:extLst>
          </p:cNvPr>
          <p:cNvSpPr txBox="1"/>
          <p:nvPr/>
        </p:nvSpPr>
        <p:spPr>
          <a:xfrm>
            <a:off x="785853" y="0"/>
            <a:ext cx="338554" cy="276999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bel" panose="02000506030000020004" pitchFamily="2" charset="0"/>
              </a:rPr>
              <a:t>03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912A76-4F51-41ED-AF87-D1FD12295CD4}"/>
              </a:ext>
            </a:extLst>
          </p:cNvPr>
          <p:cNvSpPr txBox="1"/>
          <p:nvPr/>
        </p:nvSpPr>
        <p:spPr>
          <a:xfrm>
            <a:off x="800100" y="308846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bel" panose="02000506030000020004" pitchFamily="2" charset="0"/>
              </a:rPr>
              <a:t>메인</a:t>
            </a:r>
            <a:endParaRPr lang="en-US" sz="3200" b="1" dirty="0">
              <a:solidFill>
                <a:schemeClr val="tx1">
                  <a:lumMod val="65000"/>
                  <a:lumOff val="35000"/>
                </a:schemeClr>
              </a:solidFill>
              <a:latin typeface="Abel" panose="02000506030000020004" pitchFamily="2" charset="0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DDB8D4AD-CF28-4E9E-90E6-9F60217A7753}"/>
              </a:ext>
            </a:extLst>
          </p:cNvPr>
          <p:cNvSpPr/>
          <p:nvPr/>
        </p:nvSpPr>
        <p:spPr>
          <a:xfrm>
            <a:off x="772136" y="-3946"/>
            <a:ext cx="45719" cy="89756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1F6BB7B3-1E8C-4A4A-A45C-B9CFA80DED6B}"/>
              </a:ext>
            </a:extLst>
          </p:cNvPr>
          <p:cNvGrpSpPr/>
          <p:nvPr/>
        </p:nvGrpSpPr>
        <p:grpSpPr>
          <a:xfrm>
            <a:off x="7357828" y="5541384"/>
            <a:ext cx="3231524" cy="584775"/>
            <a:chOff x="7829348" y="5838825"/>
            <a:chExt cx="3231524" cy="584775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E34DE8A5-C9B7-4965-BB4F-9F27923DD6A3}"/>
                </a:ext>
              </a:extLst>
            </p:cNvPr>
            <p:cNvSpPr txBox="1"/>
            <p:nvPr/>
          </p:nvSpPr>
          <p:spPr>
            <a:xfrm>
              <a:off x="8357843" y="5838825"/>
              <a:ext cx="270302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2000">
                  <a:solidFill>
                    <a:schemeClr val="tx1">
                      <a:lumMod val="50000"/>
                      <a:lumOff val="50000"/>
                    </a:schemeClr>
                  </a:solidFill>
                  <a:latin typeface="Abel" panose="02000506030000020004" pitchFamily="2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</a:lstStyle>
            <a:p>
              <a:r>
                <a:rPr lang="en-US" altLang="ko-KR" dirty="0"/>
                <a:t>02-5 | SEARCH USER</a:t>
              </a:r>
            </a:p>
            <a:p>
              <a:r>
                <a:rPr lang="en-US" altLang="ko-KR" sz="1200" dirty="0"/>
                <a:t>                    - </a:t>
              </a:r>
              <a:r>
                <a:rPr lang="ko-KR" altLang="en-US" sz="1200" dirty="0"/>
                <a:t>검색조건</a:t>
              </a:r>
              <a:r>
                <a:rPr lang="en-US" altLang="ko-KR" sz="1200" dirty="0"/>
                <a:t> : ID, Nickname</a:t>
              </a:r>
            </a:p>
          </p:txBody>
        </p: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686DA603-8FB2-4F01-A189-ADE1EDC38112}"/>
                </a:ext>
              </a:extLst>
            </p:cNvPr>
            <p:cNvGrpSpPr/>
            <p:nvPr/>
          </p:nvGrpSpPr>
          <p:grpSpPr>
            <a:xfrm>
              <a:off x="7829348" y="5991248"/>
              <a:ext cx="498942" cy="108000"/>
              <a:chOff x="4909890" y="1247866"/>
              <a:chExt cx="498942" cy="108000"/>
            </a:xfrm>
          </p:grpSpPr>
          <p:cxnSp>
            <p:nvCxnSpPr>
              <p:cNvPr id="81" name="Straight Connector 7">
                <a:extLst>
                  <a:ext uri="{FF2B5EF4-FFF2-40B4-BE49-F238E27FC236}">
                    <a16:creationId xmlns:a16="http://schemas.microsoft.com/office/drawing/2014/main" id="{4990B199-3836-4AD9-A3DE-8B41701C14CE}"/>
                  </a:ext>
                </a:extLst>
              </p:cNvPr>
              <p:cNvCxnSpPr>
                <a:cxnSpLocks/>
                <a:endCxn id="82" idx="0"/>
              </p:cNvCxnSpPr>
              <p:nvPr/>
            </p:nvCxnSpPr>
            <p:spPr>
              <a:xfrm flipH="1">
                <a:off x="5017890" y="1301866"/>
                <a:ext cx="390942" cy="0"/>
              </a:xfrm>
              <a:prstGeom prst="line">
                <a:avLst/>
              </a:prstGeom>
              <a:ln w="6350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  <a:head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2" name="Oval 8">
                <a:extLst>
                  <a:ext uri="{FF2B5EF4-FFF2-40B4-BE49-F238E27FC236}">
                    <a16:creationId xmlns:a16="http://schemas.microsoft.com/office/drawing/2014/main" id="{07914B74-BD5F-47B3-B91D-3CF753A42898}"/>
                  </a:ext>
                </a:extLst>
              </p:cNvPr>
              <p:cNvSpPr/>
              <p:nvPr/>
            </p:nvSpPr>
            <p:spPr>
              <a:xfrm rot="5400000">
                <a:off x="4909890" y="1247866"/>
                <a:ext cx="108000" cy="108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F6B8A4D5-3C46-4353-A7BD-072573E41D27}"/>
              </a:ext>
            </a:extLst>
          </p:cNvPr>
          <p:cNvGrpSpPr/>
          <p:nvPr/>
        </p:nvGrpSpPr>
        <p:grpSpPr>
          <a:xfrm>
            <a:off x="6670066" y="4416991"/>
            <a:ext cx="4332446" cy="769441"/>
            <a:chOff x="6917891" y="4537670"/>
            <a:chExt cx="4332446" cy="769441"/>
          </a:xfrm>
        </p:grpSpPr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126BFD89-0EE9-4E59-ADE6-015DC1CCE9F3}"/>
                </a:ext>
              </a:extLst>
            </p:cNvPr>
            <p:cNvSpPr txBox="1"/>
            <p:nvPr/>
          </p:nvSpPr>
          <p:spPr>
            <a:xfrm>
              <a:off x="8179815" y="4537670"/>
              <a:ext cx="3070522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2000">
                  <a:solidFill>
                    <a:schemeClr val="tx1">
                      <a:lumMod val="50000"/>
                      <a:lumOff val="50000"/>
                    </a:schemeClr>
                  </a:solidFill>
                  <a:latin typeface="Abel" panose="02000506030000020004" pitchFamily="2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</a:lstStyle>
            <a:p>
              <a:r>
                <a:rPr lang="en-US" altLang="ko-KR" dirty="0"/>
                <a:t>02-3 | TIMELINE</a:t>
              </a:r>
            </a:p>
            <a:p>
              <a:r>
                <a:rPr lang="en-US" altLang="ko-KR" sz="1200" dirty="0"/>
                <a:t>                    - </a:t>
              </a:r>
              <a:r>
                <a:rPr lang="ko-KR" altLang="en-US" sz="1200" dirty="0"/>
                <a:t>이웃의 일주일간 새 글</a:t>
              </a:r>
              <a:endParaRPr lang="en-US" altLang="ko-KR" sz="1200" dirty="0"/>
            </a:p>
            <a:p>
              <a:r>
                <a:rPr lang="en-US" altLang="ko-KR" sz="1200" dirty="0"/>
                <a:t>                    - 3</a:t>
              </a:r>
              <a:r>
                <a:rPr lang="ko-KR" altLang="en-US" sz="1200" dirty="0"/>
                <a:t>개 이상이면 더 보기 버튼 출력</a:t>
              </a:r>
              <a:endParaRPr lang="en-US" altLang="ko-KR" sz="1200" dirty="0"/>
            </a:p>
          </p:txBody>
        </p:sp>
        <p:grpSp>
          <p:nvGrpSpPr>
            <p:cNvPr id="124" name="그룹 123">
              <a:extLst>
                <a:ext uri="{FF2B5EF4-FFF2-40B4-BE49-F238E27FC236}">
                  <a16:creationId xmlns:a16="http://schemas.microsoft.com/office/drawing/2014/main" id="{8C877350-2F83-4E20-965E-5B78F2AD8BD9}"/>
                </a:ext>
              </a:extLst>
            </p:cNvPr>
            <p:cNvGrpSpPr/>
            <p:nvPr/>
          </p:nvGrpSpPr>
          <p:grpSpPr>
            <a:xfrm>
              <a:off x="6917891" y="4681705"/>
              <a:ext cx="1224804" cy="108000"/>
              <a:chOff x="4909890" y="1247866"/>
              <a:chExt cx="1224804" cy="108000"/>
            </a:xfrm>
          </p:grpSpPr>
          <p:cxnSp>
            <p:nvCxnSpPr>
              <p:cNvPr id="125" name="Straight Connector 7">
                <a:extLst>
                  <a:ext uri="{FF2B5EF4-FFF2-40B4-BE49-F238E27FC236}">
                    <a16:creationId xmlns:a16="http://schemas.microsoft.com/office/drawing/2014/main" id="{228EBC01-D33A-4843-910E-7491911F7090}"/>
                  </a:ext>
                </a:extLst>
              </p:cNvPr>
              <p:cNvCxnSpPr>
                <a:cxnSpLocks/>
                <a:endCxn id="126" idx="0"/>
              </p:cNvCxnSpPr>
              <p:nvPr/>
            </p:nvCxnSpPr>
            <p:spPr>
              <a:xfrm flipH="1">
                <a:off x="5017890" y="1301866"/>
                <a:ext cx="1116804" cy="0"/>
              </a:xfrm>
              <a:prstGeom prst="line">
                <a:avLst/>
              </a:prstGeom>
              <a:ln w="6350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  <a:head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6" name="Oval 8">
                <a:extLst>
                  <a:ext uri="{FF2B5EF4-FFF2-40B4-BE49-F238E27FC236}">
                    <a16:creationId xmlns:a16="http://schemas.microsoft.com/office/drawing/2014/main" id="{3D3EACC5-8700-402A-AA4F-F5B9F607F8D3}"/>
                  </a:ext>
                </a:extLst>
              </p:cNvPr>
              <p:cNvSpPr/>
              <p:nvPr/>
            </p:nvSpPr>
            <p:spPr>
              <a:xfrm rot="5400000">
                <a:off x="4909890" y="1247866"/>
                <a:ext cx="108000" cy="108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55A826A2-33AE-452B-974E-9FF4F95661FA}"/>
              </a:ext>
            </a:extLst>
          </p:cNvPr>
          <p:cNvGrpSpPr/>
          <p:nvPr/>
        </p:nvGrpSpPr>
        <p:grpSpPr>
          <a:xfrm>
            <a:off x="937282" y="4891401"/>
            <a:ext cx="3860534" cy="584775"/>
            <a:chOff x="1122136" y="4853349"/>
            <a:chExt cx="3860534" cy="584775"/>
          </a:xfrm>
        </p:grpSpPr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A730FF22-312A-4D51-9369-B2BD11F49E0C}"/>
                </a:ext>
              </a:extLst>
            </p:cNvPr>
            <p:cNvSpPr txBox="1"/>
            <p:nvPr/>
          </p:nvSpPr>
          <p:spPr>
            <a:xfrm>
              <a:off x="1122136" y="4853349"/>
              <a:ext cx="285906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2000">
                  <a:solidFill>
                    <a:schemeClr val="tx1">
                      <a:lumMod val="50000"/>
                      <a:lumOff val="50000"/>
                    </a:schemeClr>
                  </a:solidFill>
                  <a:latin typeface="Abel" panose="02000506030000020004" pitchFamily="2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</a:lstStyle>
            <a:p>
              <a:r>
                <a:rPr lang="en-US" altLang="ko-KR" dirty="0"/>
                <a:t>02-4 | BEST REVIEWER</a:t>
              </a:r>
              <a:br>
                <a:rPr lang="en-US" altLang="ko-KR" dirty="0"/>
              </a:br>
              <a:r>
                <a:rPr lang="en-US" altLang="ko-KR" sz="1200" dirty="0"/>
                <a:t>                     - </a:t>
              </a:r>
              <a:r>
                <a:rPr lang="ko-KR" altLang="en-US" sz="1200" dirty="0"/>
                <a:t>지난달 베스트 블로그 </a:t>
              </a:r>
              <a:r>
                <a:rPr lang="en-US" altLang="ko-KR" sz="1200" dirty="0"/>
                <a:t>TOP5</a:t>
              </a:r>
            </a:p>
          </p:txBody>
        </p:sp>
        <p:grpSp>
          <p:nvGrpSpPr>
            <p:cNvPr id="129" name="그룹 128">
              <a:extLst>
                <a:ext uri="{FF2B5EF4-FFF2-40B4-BE49-F238E27FC236}">
                  <a16:creationId xmlns:a16="http://schemas.microsoft.com/office/drawing/2014/main" id="{E4770BDF-85DD-42A6-BE88-F4C9DBE106BC}"/>
                </a:ext>
              </a:extLst>
            </p:cNvPr>
            <p:cNvGrpSpPr/>
            <p:nvPr/>
          </p:nvGrpSpPr>
          <p:grpSpPr>
            <a:xfrm rot="10800000">
              <a:off x="3672605" y="4996248"/>
              <a:ext cx="1310065" cy="108000"/>
              <a:chOff x="4909890" y="1247866"/>
              <a:chExt cx="1310065" cy="108000"/>
            </a:xfrm>
          </p:grpSpPr>
          <p:cxnSp>
            <p:nvCxnSpPr>
              <p:cNvPr id="130" name="Straight Connector 7">
                <a:extLst>
                  <a:ext uri="{FF2B5EF4-FFF2-40B4-BE49-F238E27FC236}">
                    <a16:creationId xmlns:a16="http://schemas.microsoft.com/office/drawing/2014/main" id="{8C58DE42-3C16-4279-AB99-802AF3194572}"/>
                  </a:ext>
                </a:extLst>
              </p:cNvPr>
              <p:cNvCxnSpPr>
                <a:cxnSpLocks/>
                <a:endCxn id="131" idx="0"/>
              </p:cNvCxnSpPr>
              <p:nvPr/>
            </p:nvCxnSpPr>
            <p:spPr>
              <a:xfrm rot="10800000">
                <a:off x="5017890" y="1301866"/>
                <a:ext cx="1202065" cy="0"/>
              </a:xfrm>
              <a:prstGeom prst="line">
                <a:avLst/>
              </a:prstGeom>
              <a:ln w="6350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  <a:head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1" name="Oval 8">
                <a:extLst>
                  <a:ext uri="{FF2B5EF4-FFF2-40B4-BE49-F238E27FC236}">
                    <a16:creationId xmlns:a16="http://schemas.microsoft.com/office/drawing/2014/main" id="{FB235597-900F-4445-9335-DA604B7C31B1}"/>
                  </a:ext>
                </a:extLst>
              </p:cNvPr>
              <p:cNvSpPr/>
              <p:nvPr/>
            </p:nvSpPr>
            <p:spPr>
              <a:xfrm rot="5400000">
                <a:off x="4909890" y="1247866"/>
                <a:ext cx="108000" cy="108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73A195BA-637C-432C-A918-1694B888F747}"/>
              </a:ext>
            </a:extLst>
          </p:cNvPr>
          <p:cNvGrpSpPr/>
          <p:nvPr/>
        </p:nvGrpSpPr>
        <p:grpSpPr>
          <a:xfrm>
            <a:off x="7104061" y="1180360"/>
            <a:ext cx="4142168" cy="2616101"/>
            <a:chOff x="7104061" y="1180360"/>
            <a:chExt cx="4142168" cy="2616101"/>
          </a:xfrm>
        </p:grpSpPr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5CDFF27B-DE9D-423F-A309-D8671C976ABC}"/>
                </a:ext>
              </a:extLst>
            </p:cNvPr>
            <p:cNvGrpSpPr/>
            <p:nvPr/>
          </p:nvGrpSpPr>
          <p:grpSpPr>
            <a:xfrm>
              <a:off x="7104061" y="1324237"/>
              <a:ext cx="677864" cy="108000"/>
              <a:chOff x="4909890" y="1247866"/>
              <a:chExt cx="677864" cy="108000"/>
            </a:xfrm>
          </p:grpSpPr>
          <p:cxnSp>
            <p:nvCxnSpPr>
              <p:cNvPr id="57" name="Straight Connector 7">
                <a:extLst>
                  <a:ext uri="{FF2B5EF4-FFF2-40B4-BE49-F238E27FC236}">
                    <a16:creationId xmlns:a16="http://schemas.microsoft.com/office/drawing/2014/main" id="{1B69BEB5-5EE7-4AEB-8E5F-32738B1DD707}"/>
                  </a:ext>
                </a:extLst>
              </p:cNvPr>
              <p:cNvCxnSpPr>
                <a:cxnSpLocks/>
                <a:endCxn id="58" idx="0"/>
              </p:cNvCxnSpPr>
              <p:nvPr/>
            </p:nvCxnSpPr>
            <p:spPr>
              <a:xfrm flipH="1">
                <a:off x="5017890" y="1301866"/>
                <a:ext cx="569864" cy="0"/>
              </a:xfrm>
              <a:prstGeom prst="line">
                <a:avLst/>
              </a:prstGeom>
              <a:ln w="6350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  <a:head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" name="Oval 8">
                <a:extLst>
                  <a:ext uri="{FF2B5EF4-FFF2-40B4-BE49-F238E27FC236}">
                    <a16:creationId xmlns:a16="http://schemas.microsoft.com/office/drawing/2014/main" id="{ED9A9293-53E7-4808-BE03-AFB7B18273A1}"/>
                  </a:ext>
                </a:extLst>
              </p:cNvPr>
              <p:cNvSpPr/>
              <p:nvPr/>
            </p:nvSpPr>
            <p:spPr>
              <a:xfrm rot="5400000">
                <a:off x="4909890" y="1247866"/>
                <a:ext cx="108000" cy="108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8E3ABF7B-5112-4232-9C3D-99BAAEF548DF}"/>
                </a:ext>
              </a:extLst>
            </p:cNvPr>
            <p:cNvSpPr txBox="1"/>
            <p:nvPr/>
          </p:nvSpPr>
          <p:spPr>
            <a:xfrm>
              <a:off x="7840148" y="1180360"/>
              <a:ext cx="3406081" cy="26161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bel" panose="02000506030000020004" pitchFamily="2" charset="0"/>
                  <a:ea typeface="Open Sans" panose="020B0606030504020204" pitchFamily="34" charset="0"/>
                  <a:cs typeface="Open Sans" panose="020B0606030504020204" pitchFamily="34" charset="0"/>
                </a:rPr>
                <a:t>02-1 | </a:t>
              </a:r>
              <a:r>
                <a:rPr lang="ko-KR" altLang="en-US" sz="2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bel" panose="02000506030000020004" pitchFamily="2" charset="0"/>
                  <a:ea typeface="Open Sans" panose="020B0606030504020204" pitchFamily="34" charset="0"/>
                  <a:cs typeface="Open Sans" panose="020B0606030504020204" pitchFamily="34" charset="0"/>
                </a:rPr>
                <a:t>메인 맵</a:t>
              </a:r>
              <a:b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bel" panose="02000506030000020004" pitchFamily="2" charset="0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bel" panose="02000506030000020004" pitchFamily="2" charset="0"/>
                  <a:ea typeface="Open Sans" panose="020B0606030504020204" pitchFamily="34" charset="0"/>
                  <a:cs typeface="Open Sans" panose="020B0606030504020204" pitchFamily="34" charset="0"/>
                </a:rPr>
                <a:t>                      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bel" panose="02000506030000020004" pitchFamily="2" charset="0"/>
                  <a:ea typeface="Open Sans" panose="020B0606030504020204" pitchFamily="34" charset="0"/>
                  <a:cs typeface="Open Sans" panose="020B0606030504020204" pitchFamily="34" charset="0"/>
                </a:rPr>
                <a:t>- KAKAO MAP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bel" panose="02000506030000020004" pitchFamily="2" charset="0"/>
                  <a:ea typeface="Open Sans" panose="020B0606030504020204" pitchFamily="34" charset="0"/>
                  <a:cs typeface="Open Sans" panose="020B0606030504020204" pitchFamily="34" charset="0"/>
                </a:rPr>
                <a:t>사용</a:t>
              </a:r>
            </a:p>
            <a:p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bel" panose="02000506030000020004" pitchFamily="2" charset="0"/>
                  <a:ea typeface="Open Sans" panose="020B0606030504020204" pitchFamily="34" charset="0"/>
                  <a:cs typeface="Open Sans" panose="020B0606030504020204" pitchFamily="34" charset="0"/>
                </a:rPr>
                <a:t>                        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bel" panose="02000506030000020004" pitchFamily="2" charset="0"/>
                  <a:ea typeface="Open Sans" panose="020B0606030504020204" pitchFamily="34" charset="0"/>
                  <a:cs typeface="Open Sans" panose="020B0606030504020204" pitchFamily="34" charset="0"/>
                </a:rPr>
                <a:t>: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bel" panose="02000506030000020004" pitchFamily="2" charset="0"/>
                  <a:ea typeface="Open Sans" panose="020B0606030504020204" pitchFamily="34" charset="0"/>
                  <a:cs typeface="Open Sans" panose="020B0606030504020204" pitchFamily="34" charset="0"/>
                </a:rPr>
                <a:t>마커 </a:t>
              </a:r>
              <a:r>
                <a:rPr lang="ko-KR" altLang="en-US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Abel" panose="02000506030000020004" pitchFamily="2" charset="0"/>
                  <a:ea typeface="Open Sans" panose="020B0606030504020204" pitchFamily="34" charset="0"/>
                  <a:cs typeface="Open Sans" panose="020B0606030504020204" pitchFamily="34" charset="0"/>
                </a:rPr>
                <a:t>클러스터러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bel" panose="02000506030000020004" pitchFamily="2" charset="0"/>
                  <a:ea typeface="Open Sans" panose="020B0606030504020204" pitchFamily="34" charset="0"/>
                  <a:cs typeface="Open Sans" panose="020B0606030504020204" pitchFamily="34" charset="0"/>
                </a:rPr>
                <a:t> 이용</a:t>
              </a:r>
              <a:endPara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bel" panose="02000506030000020004" pitchFamily="2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  <a:p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bel" panose="02000506030000020004" pitchFamily="2" charset="0"/>
                  <a:ea typeface="Open Sans" panose="020B0606030504020204" pitchFamily="34" charset="0"/>
                  <a:cs typeface="Open Sans" panose="020B0606030504020204" pitchFamily="34" charset="0"/>
                </a:rPr>
                <a:t>                      -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bel" panose="02000506030000020004" pitchFamily="2" charset="0"/>
                  <a:ea typeface="Open Sans" panose="020B0606030504020204" pitchFamily="34" charset="0"/>
                  <a:cs typeface="Open Sans" panose="020B0606030504020204" pitchFamily="34" charset="0"/>
                </a:rPr>
                <a:t>마커 클릭 시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bel" panose="02000506030000020004" pitchFamily="2" charset="0"/>
                  <a:ea typeface="Open Sans" panose="020B0606030504020204" pitchFamily="34" charset="0"/>
                  <a:cs typeface="Open Sans" panose="020B0606030504020204" pitchFamily="34" charset="0"/>
                </a:rPr>
                <a:t>,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bel" panose="02000506030000020004" pitchFamily="2" charset="0"/>
                  <a:ea typeface="Open Sans" panose="020B0606030504020204" pitchFamily="34" charset="0"/>
                  <a:cs typeface="Open Sans" panose="020B0606030504020204" pitchFamily="34" charset="0"/>
                </a:rPr>
                <a:t> 커스텀 오버레이 출력</a:t>
              </a:r>
              <a:endPara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bel" panose="02000506030000020004" pitchFamily="2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  <a:p>
              <a:endPara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bel" panose="02000506030000020004" pitchFamily="2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  <a:p>
              <a:endPara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bel" panose="02000506030000020004" pitchFamily="2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  <a:p>
              <a:endPara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bel" panose="02000506030000020004" pitchFamily="2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  <a:p>
              <a:endPara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bel" panose="02000506030000020004" pitchFamily="2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  <a:p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bel" panose="02000506030000020004" pitchFamily="2" charset="0"/>
                  <a:ea typeface="Open Sans" panose="020B0606030504020204" pitchFamily="34" charset="0"/>
                  <a:cs typeface="Open Sans" panose="020B0606030504020204" pitchFamily="34" charset="0"/>
                </a:rPr>
                <a:t>              </a:t>
              </a:r>
            </a:p>
            <a:p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bel" panose="02000506030000020004" pitchFamily="2" charset="0"/>
                  <a:ea typeface="Open Sans" panose="020B0606030504020204" pitchFamily="34" charset="0"/>
                  <a:cs typeface="Open Sans" panose="020B0606030504020204" pitchFamily="34" charset="0"/>
                </a:rPr>
                <a:t>                     -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bel" panose="02000506030000020004" pitchFamily="2" charset="0"/>
                  <a:ea typeface="Open Sans" panose="020B0606030504020204" pitchFamily="34" charset="0"/>
                  <a:cs typeface="Open Sans" panose="020B0606030504020204" pitchFamily="34" charset="0"/>
                </a:rPr>
                <a:t>마커 색상 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bel" panose="02000506030000020004" pitchFamily="2" charset="0"/>
                  <a:ea typeface="Open Sans" panose="020B0606030504020204" pitchFamily="34" charset="0"/>
                  <a:cs typeface="Open Sans" panose="020B0606030504020204" pitchFamily="34" charset="0"/>
                </a:rPr>
                <a:t>: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bel" panose="02000506030000020004" pitchFamily="2" charset="0"/>
                  <a:ea typeface="Open Sans" panose="020B0606030504020204" pitchFamily="34" charset="0"/>
                  <a:cs typeface="Open Sans" panose="020B0606030504020204" pitchFamily="34" charset="0"/>
                </a:rPr>
                <a:t> 리뷰 평균 별 점 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bel" panose="02000506030000020004" pitchFamily="2" charset="0"/>
                  <a:ea typeface="Open Sans" panose="020B0606030504020204" pitchFamily="34" charset="0"/>
                  <a:cs typeface="Open Sans" panose="020B0606030504020204" pitchFamily="34" charset="0"/>
                </a:rPr>
                <a:t>(0 ~ 5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bel" panose="02000506030000020004" pitchFamily="2" charset="0"/>
                  <a:ea typeface="Open Sans" panose="020B0606030504020204" pitchFamily="34" charset="0"/>
                  <a:cs typeface="Open Sans" panose="020B0606030504020204" pitchFamily="34" charset="0"/>
                </a:rPr>
                <a:t>점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bel" panose="02000506030000020004" pitchFamily="2" charset="0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</a:p>
            <a:p>
              <a:endPara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bel" panose="02000506030000020004" pitchFamily="2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  <a:p>
              <a:endPara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bel" panose="02000506030000020004" pitchFamily="2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  <a:p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bel" panose="02000506030000020004" pitchFamily="2" charset="0"/>
                  <a:ea typeface="Open Sans" panose="020B0606030504020204" pitchFamily="34" charset="0"/>
                  <a:cs typeface="Open Sans" panose="020B0606030504020204" pitchFamily="34" charset="0"/>
                </a:rPr>
                <a:t>                     -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bel" panose="02000506030000020004" pitchFamily="2" charset="0"/>
                  <a:ea typeface="Open Sans" panose="020B0606030504020204" pitchFamily="34" charset="0"/>
                  <a:cs typeface="Open Sans" panose="020B0606030504020204" pitchFamily="34" charset="0"/>
                </a:rPr>
                <a:t>가게 명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bel" panose="02000506030000020004" pitchFamily="2" charset="0"/>
                  <a:ea typeface="Open Sans" panose="020B0606030504020204" pitchFamily="34" charset="0"/>
                  <a:cs typeface="Open Sans" panose="020B0606030504020204" pitchFamily="34" charset="0"/>
                </a:rPr>
                <a:t>,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bel" panose="02000506030000020004" pitchFamily="2" charset="0"/>
                  <a:ea typeface="Open Sans" panose="020B0606030504020204" pitchFamily="34" charset="0"/>
                  <a:cs typeface="Open Sans" panose="020B0606030504020204" pitchFamily="34" charset="0"/>
                </a:rPr>
                <a:t>가게 주소로 검색 가능</a:t>
              </a:r>
              <a:endPara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bel" panose="02000506030000020004" pitchFamily="2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pic>
        <p:nvPicPr>
          <p:cNvPr id="104" name="그림 103">
            <a:extLst>
              <a:ext uri="{FF2B5EF4-FFF2-40B4-BE49-F238E27FC236}">
                <a16:creationId xmlns:a16="http://schemas.microsoft.com/office/drawing/2014/main" id="{1ED88656-A7B7-490A-BBAB-5EBE0EE3D6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666" t="51692" r="34730" b="30403"/>
          <a:stretch/>
        </p:blipFill>
        <p:spPr>
          <a:xfrm>
            <a:off x="8781950" y="2108134"/>
            <a:ext cx="1679703" cy="853434"/>
          </a:xfrm>
          <a:prstGeom prst="rect">
            <a:avLst/>
          </a:prstGeom>
          <a:ln>
            <a:solidFill>
              <a:schemeClr val="accent4"/>
            </a:solidFill>
          </a:ln>
        </p:spPr>
      </p:pic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CE76DA52-C73D-4DB8-850D-9916BAAB7BDD}"/>
              </a:ext>
            </a:extLst>
          </p:cNvPr>
          <p:cNvGrpSpPr/>
          <p:nvPr/>
        </p:nvGrpSpPr>
        <p:grpSpPr>
          <a:xfrm>
            <a:off x="8772425" y="3185813"/>
            <a:ext cx="1643709" cy="284586"/>
            <a:chOff x="8196263" y="2871789"/>
            <a:chExt cx="1643709" cy="284586"/>
          </a:xfrm>
        </p:grpSpPr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40EAE53B-9ACC-4D87-AFB3-19B49DC404F4}"/>
                </a:ext>
              </a:extLst>
            </p:cNvPr>
            <p:cNvSpPr/>
            <p:nvPr/>
          </p:nvSpPr>
          <p:spPr>
            <a:xfrm>
              <a:off x="8196263" y="2871789"/>
              <a:ext cx="1643709" cy="284586"/>
            </a:xfrm>
            <a:prstGeom prst="rect">
              <a:avLst/>
            </a:prstGeom>
            <a:noFill/>
            <a:ln w="95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07" name="그룹 106">
              <a:extLst>
                <a:ext uri="{FF2B5EF4-FFF2-40B4-BE49-F238E27FC236}">
                  <a16:creationId xmlns:a16="http://schemas.microsoft.com/office/drawing/2014/main" id="{FC001A78-1511-48BD-84A1-D2DA980DB0FD}"/>
                </a:ext>
              </a:extLst>
            </p:cNvPr>
            <p:cNvGrpSpPr/>
            <p:nvPr/>
          </p:nvGrpSpPr>
          <p:grpSpPr>
            <a:xfrm>
              <a:off x="8305899" y="2895371"/>
              <a:ext cx="1451345" cy="247686"/>
              <a:chOff x="8305899" y="2895371"/>
              <a:chExt cx="1451345" cy="247686"/>
            </a:xfrm>
          </p:grpSpPr>
          <p:pic>
            <p:nvPicPr>
              <p:cNvPr id="108" name="그림 107">
                <a:extLst>
                  <a:ext uri="{FF2B5EF4-FFF2-40B4-BE49-F238E27FC236}">
                    <a16:creationId xmlns:a16="http://schemas.microsoft.com/office/drawing/2014/main" id="{319A0E82-764C-41A1-86E4-3EEE10C5BF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558063" y="2895372"/>
                <a:ext cx="190527" cy="247685"/>
              </a:xfrm>
              <a:prstGeom prst="rect">
                <a:avLst/>
              </a:prstGeom>
            </p:spPr>
          </p:pic>
          <p:pic>
            <p:nvPicPr>
              <p:cNvPr id="109" name="그림 108">
                <a:extLst>
                  <a:ext uri="{FF2B5EF4-FFF2-40B4-BE49-F238E27FC236}">
                    <a16:creationId xmlns:a16="http://schemas.microsoft.com/office/drawing/2014/main" id="{B3E0A58D-AB19-4260-9168-1EA8B92422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810227" y="2895372"/>
                <a:ext cx="190527" cy="247685"/>
              </a:xfrm>
              <a:prstGeom prst="rect">
                <a:avLst/>
              </a:prstGeom>
            </p:spPr>
          </p:pic>
          <p:pic>
            <p:nvPicPr>
              <p:cNvPr id="110" name="그림 109">
                <a:extLst>
                  <a:ext uri="{FF2B5EF4-FFF2-40B4-BE49-F238E27FC236}">
                    <a16:creationId xmlns:a16="http://schemas.microsoft.com/office/drawing/2014/main" id="{4BCA27E9-1360-4716-B294-DD0DE0696C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062391" y="2895371"/>
                <a:ext cx="190527" cy="247685"/>
              </a:xfrm>
              <a:prstGeom prst="rect">
                <a:avLst/>
              </a:prstGeom>
            </p:spPr>
          </p:pic>
          <p:pic>
            <p:nvPicPr>
              <p:cNvPr id="111" name="그림 110">
                <a:extLst>
                  <a:ext uri="{FF2B5EF4-FFF2-40B4-BE49-F238E27FC236}">
                    <a16:creationId xmlns:a16="http://schemas.microsoft.com/office/drawing/2014/main" id="{3C02588B-66A9-47E7-8749-34E0FEB353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314555" y="2895372"/>
                <a:ext cx="190527" cy="247685"/>
              </a:xfrm>
              <a:prstGeom prst="rect">
                <a:avLst/>
              </a:prstGeom>
            </p:spPr>
          </p:pic>
          <p:pic>
            <p:nvPicPr>
              <p:cNvPr id="112" name="그림 111">
                <a:extLst>
                  <a:ext uri="{FF2B5EF4-FFF2-40B4-BE49-F238E27FC236}">
                    <a16:creationId xmlns:a16="http://schemas.microsoft.com/office/drawing/2014/main" id="{1942DD96-88B9-4A41-8A7A-6EF556C9E3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566717" y="2895372"/>
                <a:ext cx="190527" cy="247685"/>
              </a:xfrm>
              <a:prstGeom prst="rect">
                <a:avLst/>
              </a:prstGeom>
            </p:spPr>
          </p:pic>
          <p:pic>
            <p:nvPicPr>
              <p:cNvPr id="113" name="그림 112">
                <a:extLst>
                  <a:ext uri="{FF2B5EF4-FFF2-40B4-BE49-F238E27FC236}">
                    <a16:creationId xmlns:a16="http://schemas.microsoft.com/office/drawing/2014/main" id="{04535EC2-24B9-423D-893D-7B63EC92A0F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05899" y="2895372"/>
                <a:ext cx="190527" cy="247685"/>
              </a:xfrm>
              <a:prstGeom prst="rect">
                <a:avLst/>
              </a:prstGeom>
            </p:spPr>
          </p:pic>
        </p:grp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B54D0A15-FE7B-4A70-B393-3A9D0CAD25F5}"/>
              </a:ext>
            </a:extLst>
          </p:cNvPr>
          <p:cNvGrpSpPr/>
          <p:nvPr/>
        </p:nvGrpSpPr>
        <p:grpSpPr>
          <a:xfrm>
            <a:off x="1115756" y="2687314"/>
            <a:ext cx="4482096" cy="1891281"/>
            <a:chOff x="1089380" y="2750324"/>
            <a:chExt cx="4482096" cy="1891281"/>
          </a:xfrm>
        </p:grpSpPr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CE359493-76F5-4E36-A994-1C41FDCF7AAA}"/>
                </a:ext>
              </a:extLst>
            </p:cNvPr>
            <p:cNvGrpSpPr/>
            <p:nvPr/>
          </p:nvGrpSpPr>
          <p:grpSpPr>
            <a:xfrm rot="10800000">
              <a:off x="3405930" y="2895332"/>
              <a:ext cx="2165546" cy="108000"/>
              <a:chOff x="4909890" y="1247866"/>
              <a:chExt cx="2165546" cy="108000"/>
            </a:xfrm>
          </p:grpSpPr>
          <p:cxnSp>
            <p:nvCxnSpPr>
              <p:cNvPr id="76" name="Straight Connector 7">
                <a:extLst>
                  <a:ext uri="{FF2B5EF4-FFF2-40B4-BE49-F238E27FC236}">
                    <a16:creationId xmlns:a16="http://schemas.microsoft.com/office/drawing/2014/main" id="{1A62399D-2EA5-48C2-8F42-F8BD0D47BE17}"/>
                  </a:ext>
                </a:extLst>
              </p:cNvPr>
              <p:cNvCxnSpPr>
                <a:cxnSpLocks/>
                <a:endCxn id="77" idx="0"/>
              </p:cNvCxnSpPr>
              <p:nvPr/>
            </p:nvCxnSpPr>
            <p:spPr>
              <a:xfrm rot="10800000">
                <a:off x="5017890" y="1301866"/>
                <a:ext cx="2057546" cy="0"/>
              </a:xfrm>
              <a:prstGeom prst="line">
                <a:avLst/>
              </a:prstGeom>
              <a:ln w="6350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  <a:head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7" name="Oval 8">
                <a:extLst>
                  <a:ext uri="{FF2B5EF4-FFF2-40B4-BE49-F238E27FC236}">
                    <a16:creationId xmlns:a16="http://schemas.microsoft.com/office/drawing/2014/main" id="{B0C5B183-5A94-49A1-8054-CE9ED7210A12}"/>
                  </a:ext>
                </a:extLst>
              </p:cNvPr>
              <p:cNvSpPr/>
              <p:nvPr/>
            </p:nvSpPr>
            <p:spPr>
              <a:xfrm rot="5400000">
                <a:off x="4909890" y="1247866"/>
                <a:ext cx="108000" cy="108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C8D20F19-BC10-4744-98E9-95E130797A97}"/>
                </a:ext>
              </a:extLst>
            </p:cNvPr>
            <p:cNvGrpSpPr/>
            <p:nvPr/>
          </p:nvGrpSpPr>
          <p:grpSpPr>
            <a:xfrm>
              <a:off x="1089380" y="2750324"/>
              <a:ext cx="3136160" cy="1692771"/>
              <a:chOff x="863576" y="3147840"/>
              <a:chExt cx="3136160" cy="1692771"/>
            </a:xfrm>
          </p:grpSpPr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BF241E76-9E21-474A-A20A-86B7F56D13F7}"/>
                  </a:ext>
                </a:extLst>
              </p:cNvPr>
              <p:cNvSpPr txBox="1"/>
              <p:nvPr/>
            </p:nvSpPr>
            <p:spPr>
              <a:xfrm>
                <a:off x="863576" y="3147840"/>
                <a:ext cx="3136160" cy="16927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sz="20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bel" panose="02000506030000020004" pitchFamily="2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1pPr>
              </a:lstStyle>
              <a:p>
                <a:r>
                  <a:rPr lang="en-US" altLang="ko-KR" dirty="0"/>
                  <a:t>02-2 | BEST REVIEW</a:t>
                </a:r>
                <a:endParaRPr lang="ko-KR" altLang="en-US" sz="1200" dirty="0"/>
              </a:p>
              <a:p>
                <a:r>
                  <a:rPr lang="en-US" altLang="ko-KR" sz="1200" dirty="0"/>
                  <a:t>                    - </a:t>
                </a:r>
                <a:r>
                  <a:rPr lang="ko-KR" altLang="en-US" sz="1200" dirty="0"/>
                  <a:t>지난주 베스트 리뷰 </a:t>
                </a:r>
                <a:r>
                  <a:rPr lang="en-US" altLang="ko-KR" sz="1200" dirty="0"/>
                  <a:t>TOP4</a:t>
                </a:r>
              </a:p>
              <a:p>
                <a:r>
                  <a:rPr lang="en-US" altLang="ko-KR" sz="1200" dirty="0"/>
                  <a:t>                    - </a:t>
                </a:r>
                <a:r>
                  <a:rPr lang="ko-KR" altLang="en-US" sz="1200" dirty="0"/>
                  <a:t>제목 색상</a:t>
                </a:r>
                <a:endParaRPr lang="en-US" altLang="ko-KR" sz="1200" dirty="0"/>
              </a:p>
              <a:p>
                <a:r>
                  <a:rPr lang="en-US" altLang="ko-KR" sz="1200" dirty="0"/>
                  <a:t>                       : </a:t>
                </a:r>
                <a:r>
                  <a:rPr lang="ko-KR" altLang="en-US" sz="1200" dirty="0"/>
                  <a:t>리뷰 별 점  </a:t>
                </a:r>
                <a:r>
                  <a:rPr lang="en-US" altLang="ko-KR" sz="1200" dirty="0"/>
                  <a:t>(0 ~ 5</a:t>
                </a:r>
                <a:r>
                  <a:rPr lang="ko-KR" altLang="en-US" sz="1200" dirty="0"/>
                  <a:t>점</a:t>
                </a:r>
                <a:r>
                  <a:rPr lang="en-US" altLang="ko-KR" sz="1200" dirty="0"/>
                  <a:t>)</a:t>
                </a:r>
              </a:p>
              <a:p>
                <a:endParaRPr lang="en-US" altLang="ko-KR" sz="1200" dirty="0"/>
              </a:p>
              <a:p>
                <a:endParaRPr lang="en-US" altLang="ko-KR" sz="1200" dirty="0"/>
              </a:p>
              <a:p>
                <a:r>
                  <a:rPr lang="en-US" altLang="ko-KR" sz="1200" dirty="0"/>
                  <a:t>                    - </a:t>
                </a:r>
                <a:r>
                  <a:rPr lang="ko-KR" altLang="en-US" sz="1200" dirty="0"/>
                  <a:t>별 </a:t>
                </a:r>
                <a:r>
                  <a:rPr lang="en-US" altLang="ko-KR" sz="1200" dirty="0"/>
                  <a:t>4</a:t>
                </a:r>
                <a:r>
                  <a:rPr lang="ko-KR" altLang="en-US" sz="1200" dirty="0"/>
                  <a:t>개 이상인 게시글은</a:t>
                </a:r>
                <a:endParaRPr lang="en-US" altLang="ko-KR" sz="1200" dirty="0"/>
              </a:p>
              <a:p>
                <a:r>
                  <a:rPr lang="en-US" altLang="ko-KR" sz="1200" dirty="0"/>
                  <a:t>                      </a:t>
                </a:r>
                <a:r>
                  <a:rPr lang="ko-KR" altLang="en-US" sz="1200" dirty="0"/>
                  <a:t>추천 아이콘 출력</a:t>
                </a:r>
                <a:endParaRPr lang="en-US" altLang="ko-KR" sz="1200" dirty="0"/>
              </a:p>
            </p:txBody>
          </p:sp>
          <p:grpSp>
            <p:nvGrpSpPr>
              <p:cNvPr id="114" name="그룹 113">
                <a:extLst>
                  <a:ext uri="{FF2B5EF4-FFF2-40B4-BE49-F238E27FC236}">
                    <a16:creationId xmlns:a16="http://schemas.microsoft.com/office/drawing/2014/main" id="{AB289755-7727-44CA-8FED-173EB49AFBB8}"/>
                  </a:ext>
                </a:extLst>
              </p:cNvPr>
              <p:cNvGrpSpPr/>
              <p:nvPr/>
            </p:nvGrpSpPr>
            <p:grpSpPr>
              <a:xfrm>
                <a:off x="1774531" y="4078013"/>
                <a:ext cx="1864518" cy="284586"/>
                <a:chOff x="8186629" y="4257193"/>
                <a:chExt cx="1864518" cy="284586"/>
              </a:xfrm>
            </p:grpSpPr>
            <p:sp>
              <p:nvSpPr>
                <p:cNvPr id="115" name="직사각형 114">
                  <a:extLst>
                    <a:ext uri="{FF2B5EF4-FFF2-40B4-BE49-F238E27FC236}">
                      <a16:creationId xmlns:a16="http://schemas.microsoft.com/office/drawing/2014/main" id="{39521028-C05C-475A-AA42-8A1F4E0C1801}"/>
                    </a:ext>
                  </a:extLst>
                </p:cNvPr>
                <p:cNvSpPr/>
                <p:nvPr/>
              </p:nvSpPr>
              <p:spPr>
                <a:xfrm>
                  <a:off x="8186629" y="4257193"/>
                  <a:ext cx="1864518" cy="284586"/>
                </a:xfrm>
                <a:prstGeom prst="rect">
                  <a:avLst/>
                </a:prstGeom>
                <a:noFill/>
                <a:ln w="9525">
                  <a:solidFill>
                    <a:schemeClr val="accent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116" name="그림 115">
                  <a:extLst>
                    <a:ext uri="{FF2B5EF4-FFF2-40B4-BE49-F238E27FC236}">
                      <a16:creationId xmlns:a16="http://schemas.microsoft.com/office/drawing/2014/main" id="{F9E2524C-59AC-444C-B223-6D47452F26F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298646" y="4285431"/>
                  <a:ext cx="237634" cy="237634"/>
                </a:xfrm>
                <a:prstGeom prst="rect">
                  <a:avLst/>
                </a:prstGeom>
              </p:spPr>
            </p:pic>
            <p:pic>
              <p:nvPicPr>
                <p:cNvPr id="117" name="그림 116">
                  <a:extLst>
                    <a:ext uri="{FF2B5EF4-FFF2-40B4-BE49-F238E27FC236}">
                      <a16:creationId xmlns:a16="http://schemas.microsoft.com/office/drawing/2014/main" id="{FC4077C6-2B61-4B25-8BFC-376F9FDDC35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581472" y="4285431"/>
                  <a:ext cx="237634" cy="237634"/>
                </a:xfrm>
                <a:prstGeom prst="rect">
                  <a:avLst/>
                </a:prstGeom>
              </p:spPr>
            </p:pic>
            <p:pic>
              <p:nvPicPr>
                <p:cNvPr id="118" name="그림 117">
                  <a:extLst>
                    <a:ext uri="{FF2B5EF4-FFF2-40B4-BE49-F238E27FC236}">
                      <a16:creationId xmlns:a16="http://schemas.microsoft.com/office/drawing/2014/main" id="{9732EACC-75BD-4DF6-B1CC-5DE56E37009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864298" y="4285431"/>
                  <a:ext cx="237634" cy="237634"/>
                </a:xfrm>
                <a:prstGeom prst="rect">
                  <a:avLst/>
                </a:prstGeom>
              </p:spPr>
            </p:pic>
            <p:pic>
              <p:nvPicPr>
                <p:cNvPr id="119" name="그림 118">
                  <a:extLst>
                    <a:ext uri="{FF2B5EF4-FFF2-40B4-BE49-F238E27FC236}">
                      <a16:creationId xmlns:a16="http://schemas.microsoft.com/office/drawing/2014/main" id="{1538F430-1846-4702-8F54-BF376A69ACD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147124" y="4285431"/>
                  <a:ext cx="237634" cy="237634"/>
                </a:xfrm>
                <a:prstGeom prst="rect">
                  <a:avLst/>
                </a:prstGeom>
              </p:spPr>
            </p:pic>
            <p:pic>
              <p:nvPicPr>
                <p:cNvPr id="120" name="그림 119">
                  <a:extLst>
                    <a:ext uri="{FF2B5EF4-FFF2-40B4-BE49-F238E27FC236}">
                      <a16:creationId xmlns:a16="http://schemas.microsoft.com/office/drawing/2014/main" id="{F8C6121D-EF77-4434-9C05-590E1979DB4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429950" y="4285431"/>
                  <a:ext cx="237634" cy="237634"/>
                </a:xfrm>
                <a:prstGeom prst="rect">
                  <a:avLst/>
                </a:prstGeom>
              </p:spPr>
            </p:pic>
            <p:pic>
              <p:nvPicPr>
                <p:cNvPr id="121" name="그림 120">
                  <a:extLst>
                    <a:ext uri="{FF2B5EF4-FFF2-40B4-BE49-F238E27FC236}">
                      <a16:creationId xmlns:a16="http://schemas.microsoft.com/office/drawing/2014/main" id="{786C79A4-EBE5-4D17-A9D5-6C002FB67FD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712774" y="4285431"/>
                  <a:ext cx="237634" cy="237634"/>
                </a:xfrm>
                <a:prstGeom prst="rect">
                  <a:avLst/>
                </a:prstGeom>
              </p:spPr>
            </p:pic>
          </p:grpSp>
        </p:grpSp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22D888C5-2D78-42AC-AF3C-880CB94730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2793" y="4389605"/>
              <a:ext cx="252000" cy="252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837654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1F7FFCBC-ADB2-4D88-8C73-47FFE95EF3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930" t="44067" r="12844" b="6040"/>
          <a:stretch/>
        </p:blipFill>
        <p:spPr>
          <a:xfrm>
            <a:off x="3829995" y="1726339"/>
            <a:ext cx="5599820" cy="29780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Rectangle 2">
            <a:extLst>
              <a:ext uri="{FF2B5EF4-FFF2-40B4-BE49-F238E27FC236}">
                <a16:creationId xmlns:a16="http://schemas.microsoft.com/office/drawing/2014/main" id="{4F9009D2-4059-4ACD-92D1-FE453E4BA0C9}"/>
              </a:ext>
            </a:extLst>
          </p:cNvPr>
          <p:cNvSpPr/>
          <p:nvPr/>
        </p:nvSpPr>
        <p:spPr>
          <a:xfrm>
            <a:off x="1124407" y="9732"/>
            <a:ext cx="114326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bel" panose="0200050603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프로젝트 상세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C275E2-4420-44A8-BEE0-483B95B091A5}"/>
              </a:ext>
            </a:extLst>
          </p:cNvPr>
          <p:cNvSpPr txBox="1"/>
          <p:nvPr/>
        </p:nvSpPr>
        <p:spPr>
          <a:xfrm>
            <a:off x="785853" y="0"/>
            <a:ext cx="338554" cy="276999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bel" panose="02000506030000020004" pitchFamily="2" charset="0"/>
              </a:rPr>
              <a:t>03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6B69DA-FE86-4C4E-96C0-7954B0D20369}"/>
              </a:ext>
            </a:extLst>
          </p:cNvPr>
          <p:cNvSpPr txBox="1"/>
          <p:nvPr/>
        </p:nvSpPr>
        <p:spPr>
          <a:xfrm>
            <a:off x="800100" y="308846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bel" panose="02000506030000020004" pitchFamily="2" charset="0"/>
              </a:rPr>
              <a:t>회원관리</a:t>
            </a:r>
            <a:endParaRPr lang="en-US" sz="3200" b="1" dirty="0">
              <a:solidFill>
                <a:schemeClr val="tx1">
                  <a:lumMod val="65000"/>
                  <a:lumOff val="35000"/>
                </a:schemeClr>
              </a:solidFill>
              <a:latin typeface="Abel" panose="02000506030000020004" pitchFamily="2" charset="0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1D383E72-5F71-442B-9CD1-427320AFC7F1}"/>
              </a:ext>
            </a:extLst>
          </p:cNvPr>
          <p:cNvSpPr/>
          <p:nvPr/>
        </p:nvSpPr>
        <p:spPr>
          <a:xfrm>
            <a:off x="772136" y="-3946"/>
            <a:ext cx="45719" cy="89756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014B10A9-3B2E-4B78-A48A-9C5449DE3A45}"/>
              </a:ext>
            </a:extLst>
          </p:cNvPr>
          <p:cNvGrpSpPr/>
          <p:nvPr/>
        </p:nvGrpSpPr>
        <p:grpSpPr>
          <a:xfrm>
            <a:off x="7125815" y="4160209"/>
            <a:ext cx="3864986" cy="1900996"/>
            <a:chOff x="7298576" y="3973117"/>
            <a:chExt cx="3864986" cy="1900996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260DF17-FA7D-49B5-810D-10E2FBBA8A8A}"/>
                </a:ext>
              </a:extLst>
            </p:cNvPr>
            <p:cNvSpPr txBox="1"/>
            <p:nvPr/>
          </p:nvSpPr>
          <p:spPr>
            <a:xfrm>
              <a:off x="7298576" y="4735340"/>
              <a:ext cx="3864986" cy="11387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2000">
                  <a:solidFill>
                    <a:schemeClr val="tx1">
                      <a:lumMod val="50000"/>
                      <a:lumOff val="50000"/>
                    </a:schemeClr>
                  </a:solidFill>
                  <a:latin typeface="Abel" panose="02000506030000020004" pitchFamily="2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</a:lstStyle>
            <a:p>
              <a:r>
                <a:rPr lang="en-US" altLang="ko-KR" dirty="0"/>
                <a:t>03 | </a:t>
              </a:r>
              <a:r>
                <a:rPr lang="ko-KR" altLang="en-US" dirty="0"/>
                <a:t>계정 찾기</a:t>
              </a:r>
              <a:endParaRPr lang="ko-KR" altLang="en-US" sz="1200" dirty="0"/>
            </a:p>
            <a:p>
              <a:r>
                <a:rPr lang="en-US" altLang="ko-KR" sz="1200" dirty="0"/>
                <a:t>                - </a:t>
              </a:r>
              <a:r>
                <a:rPr lang="ko-KR" altLang="en-US" sz="1200" dirty="0"/>
                <a:t>아이디</a:t>
              </a:r>
              <a:r>
                <a:rPr lang="en-US" altLang="ko-KR" sz="1200" dirty="0"/>
                <a:t> </a:t>
              </a:r>
              <a:r>
                <a:rPr lang="ko-KR" altLang="en-US" sz="1200" dirty="0"/>
                <a:t>찾기</a:t>
              </a:r>
              <a:endParaRPr lang="en-US" altLang="ko-KR" sz="1200" dirty="0"/>
            </a:p>
            <a:p>
              <a:r>
                <a:rPr lang="en-US" altLang="ko-KR" sz="1200" dirty="0"/>
                <a:t>                   : </a:t>
              </a:r>
              <a:r>
                <a:rPr lang="ko-KR" altLang="en-US" sz="1200" dirty="0"/>
                <a:t>성명</a:t>
              </a:r>
              <a:r>
                <a:rPr lang="en-US" altLang="ko-KR" sz="1200" dirty="0"/>
                <a:t>, </a:t>
              </a:r>
              <a:r>
                <a:rPr lang="ko-KR" altLang="en-US" sz="1200" dirty="0"/>
                <a:t>휴대폰번호 입력 </a:t>
              </a:r>
              <a:r>
                <a:rPr lang="en-US" altLang="ko-KR" sz="1200" dirty="0"/>
                <a:t>&gt; </a:t>
              </a:r>
              <a:r>
                <a:rPr lang="ko-KR" altLang="en-US" sz="1200" dirty="0"/>
                <a:t>아이디 출력</a:t>
              </a:r>
              <a:br>
                <a:rPr lang="en-US" altLang="ko-KR" sz="1200" dirty="0"/>
              </a:br>
              <a:r>
                <a:rPr lang="en-US" altLang="ko-KR" sz="1200" dirty="0"/>
                <a:t>                - </a:t>
              </a:r>
              <a:r>
                <a:rPr lang="ko-KR" altLang="en-US" sz="1200" dirty="0"/>
                <a:t>비밀번호</a:t>
              </a:r>
              <a:r>
                <a:rPr lang="en-US" altLang="ko-KR" sz="1200" dirty="0"/>
                <a:t> </a:t>
              </a:r>
              <a:r>
                <a:rPr lang="ko-KR" altLang="en-US" sz="1200" dirty="0"/>
                <a:t>찾기</a:t>
              </a:r>
              <a:endParaRPr lang="en-US" altLang="ko-KR" sz="1200" dirty="0"/>
            </a:p>
            <a:p>
              <a:r>
                <a:rPr lang="en-US" altLang="ko-KR" sz="1200" dirty="0"/>
                <a:t>                   : </a:t>
              </a:r>
              <a:r>
                <a:rPr lang="ko-KR" altLang="en-US" sz="1200" dirty="0"/>
                <a:t>아이디</a:t>
              </a:r>
              <a:r>
                <a:rPr lang="en-US" altLang="ko-KR" sz="1200" dirty="0"/>
                <a:t>, </a:t>
              </a:r>
              <a:r>
                <a:rPr lang="ko-KR" altLang="en-US" sz="1200" dirty="0"/>
                <a:t>휴대폰번호 입력 </a:t>
              </a:r>
              <a:r>
                <a:rPr lang="en-US" altLang="ko-KR" sz="1200" dirty="0"/>
                <a:t>&gt; </a:t>
              </a:r>
              <a:r>
                <a:rPr lang="ko-KR" altLang="en-US" sz="1200" dirty="0"/>
                <a:t>새 비밀번호 등록</a:t>
              </a:r>
              <a:endParaRPr lang="en-US" altLang="ko-KR" sz="1200" dirty="0"/>
            </a:p>
          </p:txBody>
        </p: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EA735B11-F5F1-4C24-8BEC-8A3B90528C15}"/>
                </a:ext>
              </a:extLst>
            </p:cNvPr>
            <p:cNvGrpSpPr/>
            <p:nvPr/>
          </p:nvGrpSpPr>
          <p:grpSpPr>
            <a:xfrm rot="5400000">
              <a:off x="8608893" y="4390009"/>
              <a:ext cx="941783" cy="108000"/>
              <a:chOff x="4909890" y="1247866"/>
              <a:chExt cx="941783" cy="108000"/>
            </a:xfrm>
          </p:grpSpPr>
          <p:cxnSp>
            <p:nvCxnSpPr>
              <p:cNvPr id="31" name="Straight Connector 7">
                <a:extLst>
                  <a:ext uri="{FF2B5EF4-FFF2-40B4-BE49-F238E27FC236}">
                    <a16:creationId xmlns:a16="http://schemas.microsoft.com/office/drawing/2014/main" id="{B9761F3E-7B0B-408A-B31B-728671A667F6}"/>
                  </a:ext>
                </a:extLst>
              </p:cNvPr>
              <p:cNvCxnSpPr>
                <a:cxnSpLocks/>
                <a:endCxn id="32" idx="0"/>
              </p:cNvCxnSpPr>
              <p:nvPr/>
            </p:nvCxnSpPr>
            <p:spPr>
              <a:xfrm rot="16200000" flipV="1">
                <a:off x="5434782" y="884975"/>
                <a:ext cx="0" cy="833783"/>
              </a:xfrm>
              <a:prstGeom prst="line">
                <a:avLst/>
              </a:prstGeom>
              <a:ln w="6350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  <a:head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Oval 8">
                <a:extLst>
                  <a:ext uri="{FF2B5EF4-FFF2-40B4-BE49-F238E27FC236}">
                    <a16:creationId xmlns:a16="http://schemas.microsoft.com/office/drawing/2014/main" id="{81AD7233-39CE-4BDE-98BE-90B7A335CC3B}"/>
                  </a:ext>
                </a:extLst>
              </p:cNvPr>
              <p:cNvSpPr/>
              <p:nvPr/>
            </p:nvSpPr>
            <p:spPr>
              <a:xfrm rot="5400000">
                <a:off x="4909890" y="1247866"/>
                <a:ext cx="108000" cy="108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12792730-3858-4615-BBA9-65F09D54907A}"/>
              </a:ext>
            </a:extLst>
          </p:cNvPr>
          <p:cNvGrpSpPr/>
          <p:nvPr/>
        </p:nvGrpSpPr>
        <p:grpSpPr>
          <a:xfrm>
            <a:off x="800712" y="2153253"/>
            <a:ext cx="4380857" cy="1323439"/>
            <a:chOff x="1173603" y="2359191"/>
            <a:chExt cx="4380857" cy="1323439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115C7B33-78A3-4B02-9F3A-28D5C40CE428}"/>
                </a:ext>
              </a:extLst>
            </p:cNvPr>
            <p:cNvSpPr txBox="1"/>
            <p:nvPr/>
          </p:nvSpPr>
          <p:spPr>
            <a:xfrm>
              <a:off x="1173603" y="2359191"/>
              <a:ext cx="2978949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2000">
                  <a:solidFill>
                    <a:schemeClr val="tx1">
                      <a:lumMod val="50000"/>
                      <a:lumOff val="50000"/>
                    </a:schemeClr>
                  </a:solidFill>
                  <a:latin typeface="Abel" panose="02000506030000020004" pitchFamily="2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</a:lstStyle>
            <a:p>
              <a:r>
                <a:rPr lang="en-US" altLang="ko-KR" dirty="0"/>
                <a:t>02 | </a:t>
              </a:r>
              <a:r>
                <a:rPr lang="ko-KR" altLang="en-US" dirty="0"/>
                <a:t>로그인</a:t>
              </a:r>
              <a:br>
                <a:rPr lang="en-US" altLang="ko-KR" dirty="0"/>
              </a:br>
              <a:r>
                <a:rPr lang="en-US" altLang="ko-KR" sz="1200" dirty="0"/>
                <a:t>               - </a:t>
              </a:r>
              <a:r>
                <a:rPr lang="en-US" altLang="ko-KR" sz="1200" dirty="0" err="1"/>
                <a:t>HandlerInterceptorAdapter</a:t>
              </a:r>
              <a:r>
                <a:rPr lang="en-US" altLang="ko-KR" sz="1200" dirty="0"/>
                <a:t> </a:t>
              </a:r>
            </a:p>
            <a:p>
              <a:r>
                <a:rPr lang="en-US" altLang="ko-KR" sz="1200" dirty="0"/>
                <a:t>                  : </a:t>
              </a:r>
              <a:r>
                <a:rPr lang="ko-KR" altLang="en-US" sz="1200" dirty="0"/>
                <a:t>추상클래스를</a:t>
              </a:r>
              <a:r>
                <a:rPr lang="en-US" altLang="ko-KR" sz="1200" dirty="0"/>
                <a:t> </a:t>
              </a:r>
              <a:r>
                <a:rPr lang="ko-KR" altLang="en-US" sz="1200" dirty="0"/>
                <a:t>사용하여</a:t>
              </a:r>
              <a:endParaRPr lang="en-US" altLang="ko-KR" sz="1200" dirty="0"/>
            </a:p>
            <a:p>
              <a:r>
                <a:rPr lang="en-US" altLang="ko-KR" sz="1200" dirty="0"/>
                <a:t>                     Controller </a:t>
              </a:r>
              <a:r>
                <a:rPr lang="ko-KR" altLang="en-US" sz="1200" dirty="0"/>
                <a:t>실행 전</a:t>
              </a:r>
              <a:r>
                <a:rPr lang="en-US" altLang="ko-KR" sz="1200" dirty="0"/>
                <a:t>, </a:t>
              </a:r>
              <a:r>
                <a:rPr lang="ko-KR" altLang="en-US" sz="1200" dirty="0"/>
                <a:t>로그인 처리</a:t>
              </a:r>
              <a:endParaRPr lang="en-US" altLang="ko-KR" sz="1200" dirty="0"/>
            </a:p>
            <a:p>
              <a:r>
                <a:rPr lang="en-US" altLang="ko-KR" sz="1200" dirty="0"/>
                <a:t>                - </a:t>
              </a:r>
              <a:r>
                <a:rPr lang="ko-KR" altLang="en-US" sz="1200" dirty="0"/>
                <a:t>로그인이 필요한 기능</a:t>
              </a:r>
              <a:endParaRPr lang="en-US" altLang="ko-KR" sz="1200" dirty="0"/>
            </a:p>
            <a:p>
              <a:r>
                <a:rPr lang="en-US" altLang="ko-KR" sz="1200" dirty="0"/>
                <a:t>                   </a:t>
              </a:r>
              <a:r>
                <a:rPr lang="ko-KR" altLang="en-US" sz="1200" dirty="0"/>
                <a:t>다이렉트 접근 방지</a:t>
              </a:r>
              <a:endParaRPr lang="en-US" altLang="ko-KR" sz="1200" dirty="0"/>
            </a:p>
          </p:txBody>
        </p:sp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81F356F6-3654-4A46-977B-36F18B458216}"/>
                </a:ext>
              </a:extLst>
            </p:cNvPr>
            <p:cNvGrpSpPr/>
            <p:nvPr/>
          </p:nvGrpSpPr>
          <p:grpSpPr>
            <a:xfrm rot="10800000">
              <a:off x="2634143" y="2482472"/>
              <a:ext cx="2920317" cy="108000"/>
              <a:chOff x="5043240" y="1247866"/>
              <a:chExt cx="2920317" cy="108000"/>
            </a:xfrm>
          </p:grpSpPr>
          <p:cxnSp>
            <p:nvCxnSpPr>
              <p:cNvPr id="42" name="Straight Connector 7">
                <a:extLst>
                  <a:ext uri="{FF2B5EF4-FFF2-40B4-BE49-F238E27FC236}">
                    <a16:creationId xmlns:a16="http://schemas.microsoft.com/office/drawing/2014/main" id="{CF9D8745-299F-4616-B510-102A031C54C1}"/>
                  </a:ext>
                </a:extLst>
              </p:cNvPr>
              <p:cNvCxnSpPr>
                <a:cxnSpLocks/>
                <a:endCxn id="43" idx="0"/>
              </p:cNvCxnSpPr>
              <p:nvPr/>
            </p:nvCxnSpPr>
            <p:spPr>
              <a:xfrm rot="10800000">
                <a:off x="5151240" y="1301866"/>
                <a:ext cx="2812317" cy="0"/>
              </a:xfrm>
              <a:prstGeom prst="line">
                <a:avLst/>
              </a:prstGeom>
              <a:ln w="6350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  <a:head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3" name="Oval 8">
                <a:extLst>
                  <a:ext uri="{FF2B5EF4-FFF2-40B4-BE49-F238E27FC236}">
                    <a16:creationId xmlns:a16="http://schemas.microsoft.com/office/drawing/2014/main" id="{0D9863D5-C8D8-465F-816A-3D285AAEEA17}"/>
                  </a:ext>
                </a:extLst>
              </p:cNvPr>
              <p:cNvSpPr/>
              <p:nvPr/>
            </p:nvSpPr>
            <p:spPr>
              <a:xfrm rot="5400000">
                <a:off x="5043240" y="1247866"/>
                <a:ext cx="108000" cy="108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70492B1C-0195-4C30-83FC-A220321234A9}"/>
              </a:ext>
            </a:extLst>
          </p:cNvPr>
          <p:cNvGrpSpPr/>
          <p:nvPr/>
        </p:nvGrpSpPr>
        <p:grpSpPr>
          <a:xfrm>
            <a:off x="7856911" y="1028999"/>
            <a:ext cx="3163514" cy="1247535"/>
            <a:chOff x="7828336" y="783184"/>
            <a:chExt cx="3163514" cy="124753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F45B21E-0040-44C5-9CA1-4C3ADD8B0853}"/>
                </a:ext>
              </a:extLst>
            </p:cNvPr>
            <p:cNvSpPr txBox="1"/>
            <p:nvPr/>
          </p:nvSpPr>
          <p:spPr>
            <a:xfrm>
              <a:off x="7945861" y="783184"/>
              <a:ext cx="304598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2000">
                  <a:solidFill>
                    <a:schemeClr val="tx1">
                      <a:lumMod val="50000"/>
                      <a:lumOff val="50000"/>
                    </a:schemeClr>
                  </a:solidFill>
                  <a:latin typeface="Abel" panose="02000506030000020004" pitchFamily="2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</a:lstStyle>
            <a:p>
              <a:r>
                <a:rPr lang="en-US" altLang="ko-KR" dirty="0"/>
                <a:t>01 | </a:t>
              </a:r>
              <a:r>
                <a:rPr lang="ko-KR" altLang="en-US" dirty="0"/>
                <a:t>회원가입</a:t>
              </a:r>
              <a:endParaRPr lang="ko-KR" altLang="en-US" sz="1200" dirty="0"/>
            </a:p>
            <a:p>
              <a:r>
                <a:rPr lang="en-US" altLang="ko-KR" sz="1200" dirty="0"/>
                <a:t>                - </a:t>
              </a:r>
              <a:r>
                <a:rPr lang="ko-KR" altLang="en-US" sz="1200" dirty="0"/>
                <a:t>유효성 검사</a:t>
              </a:r>
              <a:r>
                <a:rPr lang="en-US" altLang="ko-KR" sz="1200" dirty="0"/>
                <a:t> : jQuery</a:t>
              </a:r>
              <a:r>
                <a:rPr lang="ko-KR" altLang="en-US" sz="1200" dirty="0"/>
                <a:t> </a:t>
              </a:r>
              <a:r>
                <a:rPr lang="en-US" altLang="ko-KR" sz="1200" dirty="0"/>
                <a:t>Validate</a:t>
              </a:r>
              <a:r>
                <a:rPr lang="ko-KR" altLang="en-US" sz="1200" dirty="0"/>
                <a:t> 사용</a:t>
              </a:r>
              <a:endParaRPr lang="en-US" altLang="ko-KR" sz="1200" dirty="0"/>
            </a:p>
          </p:txBody>
        </p: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06BAD3AF-52A6-4ED0-B271-D937D4A8D6D0}"/>
                </a:ext>
              </a:extLst>
            </p:cNvPr>
            <p:cNvGrpSpPr/>
            <p:nvPr/>
          </p:nvGrpSpPr>
          <p:grpSpPr>
            <a:xfrm rot="16200000">
              <a:off x="7362277" y="1456660"/>
              <a:ext cx="1040118" cy="108000"/>
              <a:chOff x="4909890" y="1247866"/>
              <a:chExt cx="1040118" cy="108000"/>
            </a:xfrm>
          </p:grpSpPr>
          <p:cxnSp>
            <p:nvCxnSpPr>
              <p:cNvPr id="34" name="Straight Connector 7">
                <a:extLst>
                  <a:ext uri="{FF2B5EF4-FFF2-40B4-BE49-F238E27FC236}">
                    <a16:creationId xmlns:a16="http://schemas.microsoft.com/office/drawing/2014/main" id="{FD00D230-4624-4D3E-9728-399240092288}"/>
                  </a:ext>
                </a:extLst>
              </p:cNvPr>
              <p:cNvCxnSpPr>
                <a:cxnSpLocks/>
                <a:endCxn id="35" idx="0"/>
              </p:cNvCxnSpPr>
              <p:nvPr/>
            </p:nvCxnSpPr>
            <p:spPr>
              <a:xfrm rot="5400000">
                <a:off x="5483949" y="835807"/>
                <a:ext cx="0" cy="932119"/>
              </a:xfrm>
              <a:prstGeom prst="line">
                <a:avLst/>
              </a:prstGeom>
              <a:ln w="6350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  <a:head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Oval 8">
                <a:extLst>
                  <a:ext uri="{FF2B5EF4-FFF2-40B4-BE49-F238E27FC236}">
                    <a16:creationId xmlns:a16="http://schemas.microsoft.com/office/drawing/2014/main" id="{A51C5EA2-9223-43CC-8FF2-938B5083CAB4}"/>
                  </a:ext>
                </a:extLst>
              </p:cNvPr>
              <p:cNvSpPr/>
              <p:nvPr/>
            </p:nvSpPr>
            <p:spPr>
              <a:xfrm rot="5400000">
                <a:off x="4909890" y="1247866"/>
                <a:ext cx="108000" cy="108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2282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B49DB08-C713-452C-86C3-2E4C901442EF}"/>
              </a:ext>
            </a:extLst>
          </p:cNvPr>
          <p:cNvSpPr/>
          <p:nvPr/>
        </p:nvSpPr>
        <p:spPr>
          <a:xfrm>
            <a:off x="7499758" y="-3946"/>
            <a:ext cx="4692242" cy="686194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1" name="Straight Connector 10"/>
          <p:cNvCxnSpPr>
            <a:cxnSpLocks/>
          </p:cNvCxnSpPr>
          <p:nvPr/>
        </p:nvCxnSpPr>
        <p:spPr>
          <a:xfrm>
            <a:off x="1470184" y="3425491"/>
            <a:ext cx="3816000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00761615-1B32-4EA7-8A3F-B3628E17D270}"/>
              </a:ext>
            </a:extLst>
          </p:cNvPr>
          <p:cNvSpPr txBox="1"/>
          <p:nvPr/>
        </p:nvSpPr>
        <p:spPr>
          <a:xfrm>
            <a:off x="800100" y="308846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bel" panose="02000506030000020004" pitchFamily="2" charset="0"/>
              </a:rPr>
              <a:t>목차</a:t>
            </a:r>
            <a:endParaRPr lang="en-US" sz="3200" b="1" dirty="0">
              <a:solidFill>
                <a:schemeClr val="tx1">
                  <a:lumMod val="65000"/>
                  <a:lumOff val="35000"/>
                </a:schemeClr>
              </a:solidFill>
              <a:latin typeface="Abel" panose="02000506030000020004" pitchFamily="2" charset="0"/>
            </a:endParaRPr>
          </a:p>
        </p:txBody>
      </p:sp>
      <p:sp>
        <p:nvSpPr>
          <p:cNvPr id="18" name="Rectangle 3">
            <a:extLst>
              <a:ext uri="{FF2B5EF4-FFF2-40B4-BE49-F238E27FC236}">
                <a16:creationId xmlns:a16="http://schemas.microsoft.com/office/drawing/2014/main" id="{83A67E12-398C-4987-A6BD-93BFE1561B6C}"/>
              </a:ext>
            </a:extLst>
          </p:cNvPr>
          <p:cNvSpPr/>
          <p:nvPr/>
        </p:nvSpPr>
        <p:spPr>
          <a:xfrm>
            <a:off x="772136" y="-3946"/>
            <a:ext cx="45719" cy="89756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8E44628-63E1-40E2-9557-C7C1ADD7FA27}"/>
              </a:ext>
            </a:extLst>
          </p:cNvPr>
          <p:cNvSpPr txBox="1"/>
          <p:nvPr/>
        </p:nvSpPr>
        <p:spPr>
          <a:xfrm>
            <a:off x="785853" y="0"/>
            <a:ext cx="341760" cy="276999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bel" panose="02000506030000020004" pitchFamily="2" charset="0"/>
              </a:rPr>
              <a:t>00</a:t>
            </a: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02501C67-CCE6-45A5-8D31-519FEC0966FD}"/>
              </a:ext>
            </a:extLst>
          </p:cNvPr>
          <p:cNvGrpSpPr/>
          <p:nvPr/>
        </p:nvGrpSpPr>
        <p:grpSpPr>
          <a:xfrm>
            <a:off x="1360468" y="2365371"/>
            <a:ext cx="4085766" cy="935540"/>
            <a:chOff x="1430551" y="2845029"/>
            <a:chExt cx="4085766" cy="93554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5E1963B-5D21-4BDF-91CE-D6C9AD8E0BFE}"/>
                </a:ext>
              </a:extLst>
            </p:cNvPr>
            <p:cNvSpPr txBox="1"/>
            <p:nvPr/>
          </p:nvSpPr>
          <p:spPr>
            <a:xfrm>
              <a:off x="1430551" y="2906584"/>
              <a:ext cx="65274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3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bel" panose="02000506030000020004" pitchFamily="2" charset="0"/>
                </a:rPr>
                <a:t>01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B787913-424C-4927-9717-475E9522DE47}"/>
                </a:ext>
              </a:extLst>
            </p:cNvPr>
            <p:cNvSpPr txBox="1"/>
            <p:nvPr/>
          </p:nvSpPr>
          <p:spPr>
            <a:xfrm>
              <a:off x="2060317" y="2845029"/>
              <a:ext cx="3456000" cy="93554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ko-KR" altLang="en-US" sz="20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bel" panose="02000506030000020004" pitchFamily="2" charset="0"/>
                  <a:ea typeface="Open Sans" panose="020B0606030504020204" pitchFamily="34" charset="0"/>
                  <a:cs typeface="Open Sans" panose="020B0606030504020204" pitchFamily="34" charset="0"/>
                </a:rPr>
                <a:t>프로젝트 소개</a:t>
              </a:r>
              <a:r>
                <a:rPr lang="en-US" sz="2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bel" panose="02000506030000020004" pitchFamily="2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bel" panose="02000506030000020004" pitchFamily="2" charset="0"/>
                  <a:ea typeface="Open Sans" panose="020B0606030504020204" pitchFamily="34" charset="0"/>
                  <a:cs typeface="Open Sans" panose="020B0606030504020204" pitchFamily="34" charset="0"/>
                </a:rPr>
                <a:t>PROJECT INTRODUCTION </a:t>
              </a:r>
              <a:b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bel" panose="02000506030000020004" pitchFamily="2" charset="0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bel" panose="02000506030000020004" pitchFamily="2" charset="0"/>
                  <a:ea typeface="Open Sans" panose="020B0606030504020204" pitchFamily="34" charset="0"/>
                  <a:cs typeface="Open Sans" panose="020B0606030504020204" pitchFamily="34" charset="0"/>
                </a:rPr>
                <a:t> - TEAM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bel" panose="02000506030000020004" pitchFamily="2" charset="0"/>
                  <a:ea typeface="Open Sans" panose="020B0606030504020204" pitchFamily="34" charset="0"/>
                  <a:cs typeface="Open Sans" panose="020B0606030504020204" pitchFamily="34" charset="0"/>
                </a:rPr>
                <a:t>소개</a:t>
              </a:r>
              <a:endPara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bel" panose="02000506030000020004" pitchFamily="2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  <a:p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bel" panose="02000506030000020004" pitchFamily="2" charset="0"/>
                  <a:ea typeface="Open Sans" panose="020B0606030504020204" pitchFamily="34" charset="0"/>
                  <a:cs typeface="Open Sans" panose="020B0606030504020204" pitchFamily="34" charset="0"/>
                </a:rPr>
                <a:t> -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bel" panose="02000506030000020004" pitchFamily="2" charset="0"/>
                  <a:ea typeface="Open Sans" panose="020B0606030504020204" pitchFamily="34" charset="0"/>
                  <a:cs typeface="Open Sans" panose="020B0606030504020204" pitchFamily="34" charset="0"/>
                </a:rPr>
                <a:t>기획의도</a:t>
              </a:r>
              <a:endPara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bel" panose="02000506030000020004" pitchFamily="2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  <a:p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bel" panose="02000506030000020004" pitchFamily="2" charset="0"/>
                  <a:ea typeface="Open Sans" panose="020B0606030504020204" pitchFamily="34" charset="0"/>
                  <a:cs typeface="Open Sans" panose="020B0606030504020204" pitchFamily="34" charset="0"/>
                </a:rPr>
                <a:t> -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bel" panose="02000506030000020004" pitchFamily="2" charset="0"/>
                  <a:ea typeface="Open Sans" panose="020B0606030504020204" pitchFamily="34" charset="0"/>
                  <a:cs typeface="Open Sans" panose="020B0606030504020204" pitchFamily="34" charset="0"/>
                </a:rPr>
                <a:t>요구사항 정의</a:t>
              </a:r>
              <a:endPara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bel" panose="02000506030000020004" pitchFamily="2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cxnSp>
        <p:nvCxnSpPr>
          <p:cNvPr id="9" name="Straight Connector 8"/>
          <p:cNvCxnSpPr>
            <a:cxnSpLocks/>
          </p:cNvCxnSpPr>
          <p:nvPr/>
        </p:nvCxnSpPr>
        <p:spPr>
          <a:xfrm>
            <a:off x="1470184" y="4628758"/>
            <a:ext cx="3816000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604469A2-F5DF-456D-B17C-FF7E21BAA50D}"/>
              </a:ext>
            </a:extLst>
          </p:cNvPr>
          <p:cNvGrpSpPr/>
          <p:nvPr/>
        </p:nvGrpSpPr>
        <p:grpSpPr>
          <a:xfrm>
            <a:off x="1360468" y="3550071"/>
            <a:ext cx="4085766" cy="954107"/>
            <a:chOff x="1430551" y="3880006"/>
            <a:chExt cx="4085766" cy="954107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B89DC60-71C8-4757-AE83-2191C048969C}"/>
                </a:ext>
              </a:extLst>
            </p:cNvPr>
            <p:cNvSpPr txBox="1"/>
            <p:nvPr/>
          </p:nvSpPr>
          <p:spPr>
            <a:xfrm>
              <a:off x="1430551" y="4033894"/>
              <a:ext cx="65274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3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bel" panose="02000506030000020004" pitchFamily="2" charset="0"/>
                </a:rPr>
                <a:t>02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291865A-E19D-4C03-AA5F-D26872A9C631}"/>
                </a:ext>
              </a:extLst>
            </p:cNvPr>
            <p:cNvSpPr txBox="1"/>
            <p:nvPr/>
          </p:nvSpPr>
          <p:spPr>
            <a:xfrm>
              <a:off x="2060317" y="3880006"/>
              <a:ext cx="3456000" cy="954107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ko-KR" altLang="en-US" sz="20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bel" panose="02000506030000020004" pitchFamily="2" charset="0"/>
                  <a:ea typeface="Open Sans" panose="020B0606030504020204" pitchFamily="34" charset="0"/>
                  <a:cs typeface="Open Sans" panose="020B0606030504020204" pitchFamily="34" charset="0"/>
                </a:rPr>
                <a:t>프로젝트 개요</a:t>
              </a:r>
              <a:r>
                <a:rPr lang="en-US" sz="2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bel" panose="02000506030000020004" pitchFamily="2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bel" panose="02000506030000020004" pitchFamily="2" charset="0"/>
                  <a:ea typeface="Open Sans" panose="020B0606030504020204" pitchFamily="34" charset="0"/>
                  <a:cs typeface="Open Sans" panose="020B0606030504020204" pitchFamily="34" charset="0"/>
                </a:rPr>
                <a:t>PROJECT OVERVIEW</a:t>
              </a:r>
              <a:endPara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bel" panose="02000506030000020004" pitchFamily="2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  <a:p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bel" panose="02000506030000020004" pitchFamily="2" charset="0"/>
                  <a:ea typeface="Open Sans" panose="020B0606030504020204" pitchFamily="34" charset="0"/>
                  <a:cs typeface="Open Sans" panose="020B0606030504020204" pitchFamily="34" charset="0"/>
                </a:rPr>
                <a:t> -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bel" panose="02000506030000020004" pitchFamily="2" charset="0"/>
                  <a:ea typeface="Open Sans" panose="020B0606030504020204" pitchFamily="34" charset="0"/>
                  <a:cs typeface="Open Sans" panose="020B0606030504020204" pitchFamily="34" charset="0"/>
                </a:rPr>
                <a:t>개발일정</a:t>
              </a:r>
              <a:endPara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bel" panose="02000506030000020004" pitchFamily="2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  <a:p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bel" panose="02000506030000020004" pitchFamily="2" charset="0"/>
                  <a:ea typeface="Open Sans" panose="020B0606030504020204" pitchFamily="34" charset="0"/>
                  <a:cs typeface="Open Sans" panose="020B0606030504020204" pitchFamily="34" charset="0"/>
                </a:rPr>
                <a:t> -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bel" panose="02000506030000020004" pitchFamily="2" charset="0"/>
                  <a:ea typeface="Open Sans" panose="020B0606030504020204" pitchFamily="34" charset="0"/>
                  <a:cs typeface="Open Sans" panose="020B0606030504020204" pitchFamily="34" charset="0"/>
                </a:rPr>
                <a:t>개발환경</a:t>
              </a:r>
              <a:endPara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bel" panose="02000506030000020004" pitchFamily="2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  <a:p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bel" panose="02000506030000020004" pitchFamily="2" charset="0"/>
                  <a:ea typeface="Open Sans" panose="020B0606030504020204" pitchFamily="34" charset="0"/>
                  <a:cs typeface="Open Sans" panose="020B0606030504020204" pitchFamily="34" charset="0"/>
                </a:rPr>
                <a:t> -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bel" panose="02000506030000020004" pitchFamily="2" charset="0"/>
                  <a:ea typeface="Open Sans" panose="020B0606030504020204" pitchFamily="34" charset="0"/>
                  <a:cs typeface="Open Sans" panose="020B0606030504020204" pitchFamily="34" charset="0"/>
                </a:rPr>
                <a:t>테이블 명세</a:t>
              </a:r>
              <a:endPara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bel" panose="02000506030000020004" pitchFamily="2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747FB27C-3180-4466-90F6-4BA32FFD875B}"/>
              </a:ext>
            </a:extLst>
          </p:cNvPr>
          <p:cNvGrpSpPr/>
          <p:nvPr/>
        </p:nvGrpSpPr>
        <p:grpSpPr>
          <a:xfrm>
            <a:off x="1360468" y="4753339"/>
            <a:ext cx="4085766" cy="646331"/>
            <a:chOff x="1430551" y="5099647"/>
            <a:chExt cx="4085766" cy="646331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92D853E-EB72-4289-8AEE-1388F9C3A4A8}"/>
                </a:ext>
              </a:extLst>
            </p:cNvPr>
            <p:cNvSpPr txBox="1"/>
            <p:nvPr/>
          </p:nvSpPr>
          <p:spPr>
            <a:xfrm>
              <a:off x="1430551" y="5099647"/>
              <a:ext cx="65274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3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bel" panose="02000506030000020004" pitchFamily="2" charset="0"/>
                </a:rPr>
                <a:t>03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A8453BA-A1BD-4ABA-8B56-38A5E2A00ACA}"/>
                </a:ext>
              </a:extLst>
            </p:cNvPr>
            <p:cNvSpPr txBox="1"/>
            <p:nvPr/>
          </p:nvSpPr>
          <p:spPr>
            <a:xfrm>
              <a:off x="2060317" y="5222757"/>
              <a:ext cx="3456000" cy="40011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ko-KR" altLang="en-US" sz="20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bel" panose="02000506030000020004" pitchFamily="2" charset="0"/>
                  <a:ea typeface="Open Sans" panose="020B0606030504020204" pitchFamily="34" charset="0"/>
                  <a:cs typeface="Open Sans" panose="020B0606030504020204" pitchFamily="34" charset="0"/>
                </a:rPr>
                <a:t>프로젝트 상세</a:t>
              </a:r>
              <a:r>
                <a:rPr lang="en-US" sz="2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bel" panose="02000506030000020004" pitchFamily="2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bel" panose="02000506030000020004" pitchFamily="2" charset="0"/>
                  <a:ea typeface="Open Sans" panose="020B0606030504020204" pitchFamily="34" charset="0"/>
                  <a:cs typeface="Open Sans" panose="020B0606030504020204" pitchFamily="34" charset="0"/>
                </a:rPr>
                <a:t>PROJECT DETAILS</a:t>
              </a:r>
              <a:endPara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bel" panose="02000506030000020004" pitchFamily="2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183561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3FBBF8CC-7A1F-4367-90C1-0C4B67BC56B6}"/>
              </a:ext>
            </a:extLst>
          </p:cNvPr>
          <p:cNvGrpSpPr/>
          <p:nvPr/>
        </p:nvGrpSpPr>
        <p:grpSpPr>
          <a:xfrm>
            <a:off x="3647230" y="1738313"/>
            <a:ext cx="4973740" cy="3049659"/>
            <a:chOff x="3609130" y="1443038"/>
            <a:chExt cx="4973740" cy="3049659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E7E6D362-EA64-409D-8187-1A61D71F656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615" t="31516" r="7327" b="4951"/>
            <a:stretch/>
          </p:blipFill>
          <p:spPr>
            <a:xfrm>
              <a:off x="3609130" y="1443038"/>
              <a:ext cx="4973740" cy="3049659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4C87E9BD-01A7-44F5-8BF4-4939FA37BC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95824" t="87497" r="312" b="8921"/>
            <a:stretch/>
          </p:blipFill>
          <p:spPr>
            <a:xfrm>
              <a:off x="8368596" y="4188321"/>
              <a:ext cx="214274" cy="245671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FA28ADB3-24D6-4F54-BDC9-057B4B8A9748}"/>
              </a:ext>
            </a:extLst>
          </p:cNvPr>
          <p:cNvSpPr/>
          <p:nvPr/>
        </p:nvSpPr>
        <p:spPr>
          <a:xfrm>
            <a:off x="1124407" y="9732"/>
            <a:ext cx="114326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bel" panose="0200050603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프로젝트 상세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DCA89B-EA86-4202-835E-615BA6B3CB56}"/>
              </a:ext>
            </a:extLst>
          </p:cNvPr>
          <p:cNvSpPr txBox="1"/>
          <p:nvPr/>
        </p:nvSpPr>
        <p:spPr>
          <a:xfrm>
            <a:off x="785853" y="0"/>
            <a:ext cx="338554" cy="276999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bel" panose="02000506030000020004" pitchFamily="2" charset="0"/>
              </a:rPr>
              <a:t>03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36E35A-808B-4C60-B5CD-8106462AC40D}"/>
              </a:ext>
            </a:extLst>
          </p:cNvPr>
          <p:cNvSpPr txBox="1"/>
          <p:nvPr/>
        </p:nvSpPr>
        <p:spPr>
          <a:xfrm>
            <a:off x="800100" y="308846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bel" panose="02000506030000020004" pitchFamily="2" charset="0"/>
              </a:rPr>
              <a:t>블로그</a:t>
            </a:r>
            <a:endParaRPr lang="en-US" sz="3200" b="1" dirty="0">
              <a:solidFill>
                <a:schemeClr val="tx1">
                  <a:lumMod val="65000"/>
                  <a:lumOff val="35000"/>
                </a:schemeClr>
              </a:solidFill>
              <a:latin typeface="Abel" panose="02000506030000020004" pitchFamily="2" charset="0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A36DE2A6-FA6E-47AA-AEFA-FF06362D950F}"/>
              </a:ext>
            </a:extLst>
          </p:cNvPr>
          <p:cNvSpPr/>
          <p:nvPr/>
        </p:nvSpPr>
        <p:spPr>
          <a:xfrm>
            <a:off x="772136" y="-3946"/>
            <a:ext cx="45719" cy="89756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9A61533-6FAB-431B-8636-BA85BBE27136}"/>
              </a:ext>
            </a:extLst>
          </p:cNvPr>
          <p:cNvSpPr txBox="1"/>
          <p:nvPr/>
        </p:nvSpPr>
        <p:spPr>
          <a:xfrm>
            <a:off x="8916993" y="4349971"/>
            <a:ext cx="21246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Abel" panose="02000506030000020004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altLang="ko-KR" dirty="0"/>
              <a:t>01-5 | </a:t>
            </a:r>
            <a:r>
              <a:rPr lang="ko-KR" altLang="en-US" dirty="0"/>
              <a:t>화면 전환</a:t>
            </a:r>
            <a:endParaRPr lang="ko-KR" altLang="en-US" sz="1200" dirty="0"/>
          </a:p>
          <a:p>
            <a:r>
              <a:rPr lang="en-US" altLang="ko-KR" sz="1200" dirty="0"/>
              <a:t>                     - LIST</a:t>
            </a:r>
            <a:r>
              <a:rPr lang="ko-KR" altLang="en-US" sz="1200" dirty="0"/>
              <a:t>로 전환 가능</a:t>
            </a:r>
            <a:endParaRPr lang="en-US" altLang="ko-KR" sz="1200" dirty="0"/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C06FD6CE-8F00-4E1F-83F6-2B3A9E1348DA}"/>
              </a:ext>
            </a:extLst>
          </p:cNvPr>
          <p:cNvGrpSpPr/>
          <p:nvPr/>
        </p:nvGrpSpPr>
        <p:grpSpPr>
          <a:xfrm>
            <a:off x="8479539" y="4490293"/>
            <a:ext cx="378082" cy="108000"/>
            <a:chOff x="6318772" y="1387440"/>
            <a:chExt cx="378082" cy="108000"/>
          </a:xfrm>
        </p:grpSpPr>
        <p:cxnSp>
          <p:nvCxnSpPr>
            <p:cNvPr id="27" name="Straight Connector 7">
              <a:extLst>
                <a:ext uri="{FF2B5EF4-FFF2-40B4-BE49-F238E27FC236}">
                  <a16:creationId xmlns:a16="http://schemas.microsoft.com/office/drawing/2014/main" id="{562668BF-4689-4F18-8AA7-49F93D80E9C9}"/>
                </a:ext>
              </a:extLst>
            </p:cNvPr>
            <p:cNvCxnSpPr>
              <a:cxnSpLocks/>
              <a:endCxn id="28" idx="0"/>
            </p:cNvCxnSpPr>
            <p:nvPr/>
          </p:nvCxnSpPr>
          <p:spPr>
            <a:xfrm flipH="1">
              <a:off x="6426772" y="1441440"/>
              <a:ext cx="270082" cy="0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  <a:prstDash val="dash"/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Oval 8">
              <a:extLst>
                <a:ext uri="{FF2B5EF4-FFF2-40B4-BE49-F238E27FC236}">
                  <a16:creationId xmlns:a16="http://schemas.microsoft.com/office/drawing/2014/main" id="{2C6FE235-D867-461C-9B16-F4D053CB298A}"/>
                </a:ext>
              </a:extLst>
            </p:cNvPr>
            <p:cNvSpPr/>
            <p:nvPr/>
          </p:nvSpPr>
          <p:spPr>
            <a:xfrm rot="5400000">
              <a:off x="6318772" y="1387440"/>
              <a:ext cx="108000" cy="108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3DFD791B-0454-4786-AAA9-534731B47616}"/>
              </a:ext>
            </a:extLst>
          </p:cNvPr>
          <p:cNvGrpSpPr/>
          <p:nvPr/>
        </p:nvGrpSpPr>
        <p:grpSpPr>
          <a:xfrm>
            <a:off x="794298" y="2061590"/>
            <a:ext cx="3343690" cy="2246769"/>
            <a:chOff x="756198" y="1766315"/>
            <a:chExt cx="3343690" cy="2246769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906F9BA7-DE40-4FBE-9E37-0D821BD116FD}"/>
                </a:ext>
              </a:extLst>
            </p:cNvPr>
            <p:cNvGrpSpPr/>
            <p:nvPr/>
          </p:nvGrpSpPr>
          <p:grpSpPr>
            <a:xfrm rot="10800000">
              <a:off x="2514600" y="1915999"/>
              <a:ext cx="1585288" cy="108000"/>
              <a:chOff x="5190835" y="1247868"/>
              <a:chExt cx="1585288" cy="108000"/>
            </a:xfrm>
          </p:grpSpPr>
          <p:cxnSp>
            <p:nvCxnSpPr>
              <p:cNvPr id="15" name="Straight Connector 7">
                <a:extLst>
                  <a:ext uri="{FF2B5EF4-FFF2-40B4-BE49-F238E27FC236}">
                    <a16:creationId xmlns:a16="http://schemas.microsoft.com/office/drawing/2014/main" id="{09205005-B774-4AAE-B95D-A44F1F725410}"/>
                  </a:ext>
                </a:extLst>
              </p:cNvPr>
              <p:cNvCxnSpPr>
                <a:cxnSpLocks/>
                <a:endCxn id="16" idx="0"/>
              </p:cNvCxnSpPr>
              <p:nvPr/>
            </p:nvCxnSpPr>
            <p:spPr>
              <a:xfrm rot="10800000">
                <a:off x="5298835" y="1301868"/>
                <a:ext cx="1477288" cy="0"/>
              </a:xfrm>
              <a:prstGeom prst="line">
                <a:avLst/>
              </a:prstGeom>
              <a:ln w="6350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  <a:head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Oval 8">
                <a:extLst>
                  <a:ext uri="{FF2B5EF4-FFF2-40B4-BE49-F238E27FC236}">
                    <a16:creationId xmlns:a16="http://schemas.microsoft.com/office/drawing/2014/main" id="{C456AF82-5106-4B75-B31F-FAC28BC1AF3A}"/>
                  </a:ext>
                </a:extLst>
              </p:cNvPr>
              <p:cNvSpPr/>
              <p:nvPr/>
            </p:nvSpPr>
            <p:spPr>
              <a:xfrm rot="5400000">
                <a:off x="5190835" y="1247868"/>
                <a:ext cx="108000" cy="108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B92CA344-6B22-4734-8373-7FA486E9C179}"/>
                </a:ext>
              </a:extLst>
            </p:cNvPr>
            <p:cNvGrpSpPr/>
            <p:nvPr/>
          </p:nvGrpSpPr>
          <p:grpSpPr>
            <a:xfrm>
              <a:off x="756198" y="1766315"/>
              <a:ext cx="2867482" cy="2246769"/>
              <a:chOff x="880023" y="1985390"/>
              <a:chExt cx="2867482" cy="2246769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E50776A-64E0-4FB8-A82D-023F7D8631B2}"/>
                  </a:ext>
                </a:extLst>
              </p:cNvPr>
              <p:cNvSpPr txBox="1"/>
              <p:nvPr/>
            </p:nvSpPr>
            <p:spPr>
              <a:xfrm>
                <a:off x="880023" y="1985390"/>
                <a:ext cx="2867482" cy="22467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sz="20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bel" panose="02000506030000020004" pitchFamily="2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1pPr>
              </a:lstStyle>
              <a:p>
                <a:r>
                  <a:rPr lang="en-US" altLang="ko-KR" dirty="0"/>
                  <a:t>01-1 | </a:t>
                </a:r>
                <a:r>
                  <a:rPr lang="ko-KR" altLang="en-US" dirty="0"/>
                  <a:t>리뷰 맵</a:t>
                </a:r>
                <a:endParaRPr lang="ko-KR" altLang="en-US" sz="1200" dirty="0"/>
              </a:p>
              <a:p>
                <a:r>
                  <a:rPr lang="en-US" altLang="ko-KR" sz="1200" dirty="0"/>
                  <a:t>                     - KAKAO MAP </a:t>
                </a:r>
                <a:r>
                  <a:rPr lang="ko-KR" altLang="en-US" sz="1200" dirty="0"/>
                  <a:t>사용</a:t>
                </a:r>
                <a:endParaRPr lang="en-US" altLang="ko-KR" sz="1200" dirty="0"/>
              </a:p>
              <a:p>
                <a:r>
                  <a:rPr lang="en-US" altLang="ko-KR" sz="1200" dirty="0"/>
                  <a:t>                        : </a:t>
                </a:r>
                <a:r>
                  <a:rPr lang="ko-KR" altLang="en-US" sz="1200" dirty="0"/>
                  <a:t>마커 </a:t>
                </a:r>
                <a:r>
                  <a:rPr lang="ko-KR" altLang="en-US" sz="1200" dirty="0" err="1"/>
                  <a:t>클러스터러</a:t>
                </a:r>
                <a:r>
                  <a:rPr lang="ko-KR" altLang="en-US" sz="1200" dirty="0"/>
                  <a:t> 이용</a:t>
                </a:r>
                <a:endParaRPr lang="en-US" altLang="ko-KR" sz="1200" dirty="0"/>
              </a:p>
              <a:p>
                <a:endParaRPr lang="en-US" altLang="ko-KR" sz="1200" dirty="0"/>
              </a:p>
              <a:p>
                <a:endParaRPr lang="en-US" altLang="ko-KR" sz="1200" dirty="0"/>
              </a:p>
              <a:p>
                <a:endParaRPr lang="en-US" altLang="ko-KR" sz="1200" dirty="0"/>
              </a:p>
              <a:p>
                <a:endParaRPr lang="en-US" altLang="ko-KR" sz="1200" dirty="0"/>
              </a:p>
              <a:p>
                <a:endParaRPr lang="en-US" altLang="ko-KR" sz="1200" dirty="0"/>
              </a:p>
              <a:p>
                <a:r>
                  <a:rPr lang="en-US" altLang="ko-KR" sz="1200" dirty="0"/>
                  <a:t>                     - </a:t>
                </a:r>
                <a:r>
                  <a:rPr lang="ko-KR" altLang="en-US" sz="1200" dirty="0"/>
                  <a:t>지도 중심점</a:t>
                </a:r>
                <a:endParaRPr lang="en-US" altLang="ko-KR" sz="1200" dirty="0"/>
              </a:p>
              <a:p>
                <a:r>
                  <a:rPr lang="en-US" altLang="ko-KR" sz="1200" dirty="0"/>
                  <a:t>                        : 1</a:t>
                </a:r>
                <a:r>
                  <a:rPr lang="ko-KR" altLang="en-US" sz="1200" dirty="0"/>
                  <a:t>순위 </a:t>
                </a:r>
                <a:r>
                  <a:rPr lang="en-US" altLang="ko-KR" sz="1200" dirty="0"/>
                  <a:t>- </a:t>
                </a:r>
                <a:r>
                  <a:rPr lang="ko-KR" altLang="en-US" sz="1200" dirty="0"/>
                  <a:t>접속자의 현 위치</a:t>
                </a:r>
                <a:endParaRPr lang="en-US" altLang="ko-KR" sz="1200" dirty="0"/>
              </a:p>
              <a:p>
                <a:r>
                  <a:rPr lang="en-US" altLang="ko-KR" sz="1200" dirty="0"/>
                  <a:t>                        : 2</a:t>
                </a:r>
                <a:r>
                  <a:rPr lang="ko-KR" altLang="en-US" sz="1200" dirty="0"/>
                  <a:t>순위 </a:t>
                </a:r>
                <a:r>
                  <a:rPr lang="en-US" altLang="ko-KR" sz="1200" dirty="0"/>
                  <a:t>- </a:t>
                </a:r>
                <a:r>
                  <a:rPr lang="ko-KR" altLang="en-US" sz="1200" dirty="0"/>
                  <a:t>디폴트 좌표 </a:t>
                </a:r>
                <a:r>
                  <a:rPr lang="en-US" altLang="ko-KR" sz="1200" dirty="0"/>
                  <a:t>(</a:t>
                </a:r>
                <a:r>
                  <a:rPr lang="ko-KR" altLang="en-US" sz="1200" dirty="0"/>
                  <a:t>판교</a:t>
                </a:r>
                <a:r>
                  <a:rPr lang="en-US" altLang="ko-KR" sz="1200" dirty="0"/>
                  <a:t>)</a:t>
                </a:r>
              </a:p>
            </p:txBody>
          </p:sp>
          <p:pic>
            <p:nvPicPr>
              <p:cNvPr id="32" name="그림 31">
                <a:extLst>
                  <a:ext uri="{FF2B5EF4-FFF2-40B4-BE49-F238E27FC236}">
                    <a16:creationId xmlns:a16="http://schemas.microsoft.com/office/drawing/2014/main" id="{BCED43E5-900E-4ECB-BBE5-CAE4FF82E18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30958" t="65249" r="56769" b="25799"/>
              <a:stretch/>
            </p:blipFill>
            <p:spPr>
              <a:xfrm>
                <a:off x="1831882" y="2731226"/>
                <a:ext cx="1324213" cy="820861"/>
              </a:xfrm>
              <a:prstGeom prst="rect">
                <a:avLst/>
              </a:prstGeom>
              <a:ln>
                <a:solidFill>
                  <a:schemeClr val="accent4"/>
                </a:solidFill>
              </a:ln>
            </p:spPr>
          </p:pic>
        </p:grpSp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4B6DE399-6664-4123-BE28-4253636690FA}"/>
              </a:ext>
            </a:extLst>
          </p:cNvPr>
          <p:cNvGrpSpPr/>
          <p:nvPr/>
        </p:nvGrpSpPr>
        <p:grpSpPr>
          <a:xfrm>
            <a:off x="7249292" y="2163140"/>
            <a:ext cx="4141997" cy="1138773"/>
            <a:chOff x="7230242" y="2058365"/>
            <a:chExt cx="4141997" cy="1138773"/>
          </a:xfrm>
        </p:grpSpPr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443F5DE7-FC1F-44DD-8CA5-24990FFBCDDD}"/>
                </a:ext>
              </a:extLst>
            </p:cNvPr>
            <p:cNvGrpSpPr/>
            <p:nvPr/>
          </p:nvGrpSpPr>
          <p:grpSpPr>
            <a:xfrm>
              <a:off x="7230242" y="2206645"/>
              <a:ext cx="1539035" cy="108000"/>
              <a:chOff x="4909890" y="1247866"/>
              <a:chExt cx="1539035" cy="108000"/>
            </a:xfrm>
          </p:grpSpPr>
          <p:cxnSp>
            <p:nvCxnSpPr>
              <p:cNvPr id="35" name="Straight Connector 7">
                <a:extLst>
                  <a:ext uri="{FF2B5EF4-FFF2-40B4-BE49-F238E27FC236}">
                    <a16:creationId xmlns:a16="http://schemas.microsoft.com/office/drawing/2014/main" id="{7359CF8D-F940-41FE-911F-64A03BFF4601}"/>
                  </a:ext>
                </a:extLst>
              </p:cNvPr>
              <p:cNvCxnSpPr>
                <a:cxnSpLocks/>
                <a:endCxn id="36" idx="0"/>
              </p:cNvCxnSpPr>
              <p:nvPr/>
            </p:nvCxnSpPr>
            <p:spPr>
              <a:xfrm flipH="1">
                <a:off x="5017890" y="1301866"/>
                <a:ext cx="1431035" cy="0"/>
              </a:xfrm>
              <a:prstGeom prst="line">
                <a:avLst/>
              </a:prstGeom>
              <a:ln w="6350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  <a:head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Oval 8">
                <a:extLst>
                  <a:ext uri="{FF2B5EF4-FFF2-40B4-BE49-F238E27FC236}">
                    <a16:creationId xmlns:a16="http://schemas.microsoft.com/office/drawing/2014/main" id="{73F3DAD3-3C63-4D61-8159-DAEC4D455894}"/>
                  </a:ext>
                </a:extLst>
              </p:cNvPr>
              <p:cNvSpPr/>
              <p:nvPr/>
            </p:nvSpPr>
            <p:spPr>
              <a:xfrm rot="5400000">
                <a:off x="4909890" y="1247866"/>
                <a:ext cx="108000" cy="108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1A2F57E-F799-4D71-A039-5669D96B33F2}"/>
                </a:ext>
              </a:extLst>
            </p:cNvPr>
            <p:cNvSpPr txBox="1"/>
            <p:nvPr/>
          </p:nvSpPr>
          <p:spPr>
            <a:xfrm>
              <a:off x="8828526" y="2058365"/>
              <a:ext cx="2543713" cy="11387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2000">
                  <a:solidFill>
                    <a:schemeClr val="tx1">
                      <a:lumMod val="50000"/>
                      <a:lumOff val="50000"/>
                    </a:schemeClr>
                  </a:solidFill>
                  <a:latin typeface="Abel" panose="02000506030000020004" pitchFamily="2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</a:lstStyle>
            <a:p>
              <a:r>
                <a:rPr lang="en-US" altLang="ko-KR" dirty="0"/>
                <a:t>01-4 | </a:t>
              </a:r>
              <a:r>
                <a:rPr lang="ko-KR" altLang="en-US" dirty="0"/>
                <a:t>버튼</a:t>
              </a:r>
              <a:endParaRPr lang="ko-KR" altLang="en-US" sz="1200" dirty="0"/>
            </a:p>
            <a:p>
              <a:r>
                <a:rPr lang="en-US" altLang="ko-KR" sz="1200" dirty="0"/>
                <a:t>                     - </a:t>
              </a:r>
              <a:r>
                <a:rPr lang="ko-KR" altLang="en-US" sz="1200" dirty="0"/>
                <a:t>지도 확대</a:t>
              </a:r>
              <a:endParaRPr lang="en-US" altLang="ko-KR" sz="1200" dirty="0"/>
            </a:p>
            <a:p>
              <a:r>
                <a:rPr lang="en-US" altLang="ko-KR" sz="1200" dirty="0"/>
                <a:t>                     - </a:t>
              </a:r>
              <a:r>
                <a:rPr lang="ko-KR" altLang="en-US" sz="1200" dirty="0"/>
                <a:t>지도 축소</a:t>
              </a:r>
              <a:endParaRPr lang="en-US" altLang="ko-KR" sz="1200" dirty="0"/>
            </a:p>
            <a:p>
              <a:r>
                <a:rPr lang="en-US" altLang="ko-KR" sz="1200" dirty="0"/>
                <a:t>                     - </a:t>
              </a:r>
              <a:r>
                <a:rPr lang="ko-KR" altLang="en-US" sz="1200" dirty="0"/>
                <a:t>현 위치</a:t>
              </a:r>
              <a:endParaRPr lang="en-US" altLang="ko-KR" sz="1200" dirty="0"/>
            </a:p>
            <a:p>
              <a:r>
                <a:rPr lang="en-US" altLang="ko-KR" sz="1200" dirty="0"/>
                <a:t>                        : geolocation </a:t>
              </a:r>
              <a:r>
                <a:rPr lang="ko-KR" altLang="en-US" sz="1200" dirty="0"/>
                <a:t>객체 사용</a:t>
              </a:r>
              <a:endParaRPr lang="en-US" altLang="ko-KR" sz="1200" dirty="0"/>
            </a:p>
          </p:txBody>
        </p:sp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857A51D6-6D44-4CCF-B250-991B50FF0A13}"/>
              </a:ext>
            </a:extLst>
          </p:cNvPr>
          <p:cNvGrpSpPr/>
          <p:nvPr/>
        </p:nvGrpSpPr>
        <p:grpSpPr>
          <a:xfrm>
            <a:off x="6883912" y="925669"/>
            <a:ext cx="3856246" cy="977805"/>
            <a:chOff x="6845812" y="780889"/>
            <a:chExt cx="3856246" cy="977805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2732038-7941-44AB-93B2-65E9764EEAD7}"/>
                </a:ext>
              </a:extLst>
            </p:cNvPr>
            <p:cNvSpPr txBox="1"/>
            <p:nvPr/>
          </p:nvSpPr>
          <p:spPr>
            <a:xfrm>
              <a:off x="6953811" y="780889"/>
              <a:ext cx="3748247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2000">
                  <a:solidFill>
                    <a:schemeClr val="tx1">
                      <a:lumMod val="50000"/>
                      <a:lumOff val="50000"/>
                    </a:schemeClr>
                  </a:solidFill>
                  <a:latin typeface="Abel" panose="02000506030000020004" pitchFamily="2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</a:lstStyle>
            <a:p>
              <a:r>
                <a:rPr lang="en-US" altLang="ko-KR" dirty="0"/>
                <a:t>01-3 | </a:t>
              </a:r>
              <a:r>
                <a:rPr lang="ko-KR" altLang="en-US" dirty="0"/>
                <a:t>검색</a:t>
              </a:r>
              <a:endParaRPr lang="ko-KR" altLang="en-US" sz="1200" dirty="0"/>
            </a:p>
            <a:p>
              <a:r>
                <a:rPr lang="en-US" altLang="ko-KR" sz="1200" dirty="0"/>
                <a:t>                     - </a:t>
              </a:r>
              <a:r>
                <a:rPr lang="ko-KR" altLang="en-US" sz="1200" dirty="0"/>
                <a:t>검색조건</a:t>
              </a:r>
              <a:r>
                <a:rPr lang="en-US" altLang="ko-KR" sz="1200" dirty="0"/>
                <a:t> : </a:t>
              </a:r>
              <a:r>
                <a:rPr lang="ko-KR" altLang="en-US" sz="1200" dirty="0"/>
                <a:t>제목</a:t>
              </a:r>
              <a:r>
                <a:rPr lang="en-US" altLang="ko-KR" sz="1200" dirty="0"/>
                <a:t>, </a:t>
              </a:r>
              <a:r>
                <a:rPr lang="ko-KR" altLang="en-US" sz="1200" dirty="0"/>
                <a:t>내용</a:t>
              </a:r>
              <a:r>
                <a:rPr lang="en-US" altLang="ko-KR" sz="1200" dirty="0"/>
                <a:t>, </a:t>
              </a:r>
              <a:r>
                <a:rPr lang="ko-KR" altLang="en-US" sz="1200" dirty="0"/>
                <a:t>가게 명</a:t>
              </a:r>
              <a:r>
                <a:rPr lang="en-US" altLang="ko-KR" sz="1200" dirty="0"/>
                <a:t>, </a:t>
              </a:r>
              <a:r>
                <a:rPr lang="ko-KR" altLang="en-US" sz="1200" dirty="0"/>
                <a:t>가게 주소</a:t>
              </a:r>
            </a:p>
            <a:p>
              <a:r>
                <a:rPr lang="en-US" altLang="ko-KR" sz="1200" dirty="0"/>
                <a:t>                     - </a:t>
              </a:r>
              <a:r>
                <a:rPr lang="ko-KR" altLang="en-US" sz="1200" dirty="0"/>
                <a:t>검색 결과에 따라 마커 재설정</a:t>
              </a:r>
              <a:endParaRPr lang="en-US" altLang="ko-KR" sz="1200" dirty="0"/>
            </a:p>
          </p:txBody>
        </p: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23598CA3-653C-40CD-8B37-2EE1581458A3}"/>
                </a:ext>
              </a:extLst>
            </p:cNvPr>
            <p:cNvGrpSpPr/>
            <p:nvPr/>
          </p:nvGrpSpPr>
          <p:grpSpPr>
            <a:xfrm rot="16200000">
              <a:off x="6520527" y="1325410"/>
              <a:ext cx="758569" cy="108000"/>
              <a:chOff x="6318772" y="1387440"/>
              <a:chExt cx="758569" cy="108000"/>
            </a:xfrm>
          </p:grpSpPr>
          <p:cxnSp>
            <p:nvCxnSpPr>
              <p:cNvPr id="46" name="Straight Connector 7">
                <a:extLst>
                  <a:ext uri="{FF2B5EF4-FFF2-40B4-BE49-F238E27FC236}">
                    <a16:creationId xmlns:a16="http://schemas.microsoft.com/office/drawing/2014/main" id="{68DD943F-391D-4F52-8CD1-CD0BE82E3658}"/>
                  </a:ext>
                </a:extLst>
              </p:cNvPr>
              <p:cNvCxnSpPr>
                <a:cxnSpLocks/>
                <a:endCxn id="47" idx="0"/>
              </p:cNvCxnSpPr>
              <p:nvPr/>
            </p:nvCxnSpPr>
            <p:spPr>
              <a:xfrm rot="5400000">
                <a:off x="6752057" y="1116156"/>
                <a:ext cx="0" cy="650569"/>
              </a:xfrm>
              <a:prstGeom prst="line">
                <a:avLst/>
              </a:prstGeom>
              <a:ln w="6350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  <a:head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Oval 8">
                <a:extLst>
                  <a:ext uri="{FF2B5EF4-FFF2-40B4-BE49-F238E27FC236}">
                    <a16:creationId xmlns:a16="http://schemas.microsoft.com/office/drawing/2014/main" id="{EE18FA8A-0B03-494C-8DCA-775DC27F852B}"/>
                  </a:ext>
                </a:extLst>
              </p:cNvPr>
              <p:cNvSpPr/>
              <p:nvPr/>
            </p:nvSpPr>
            <p:spPr>
              <a:xfrm rot="5400000">
                <a:off x="6318772" y="1387440"/>
                <a:ext cx="108000" cy="108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B399E8F5-077C-4F41-8778-096EB13E84B3}"/>
              </a:ext>
            </a:extLst>
          </p:cNvPr>
          <p:cNvGrpSpPr/>
          <p:nvPr/>
        </p:nvGrpSpPr>
        <p:grpSpPr>
          <a:xfrm>
            <a:off x="4621800" y="3332291"/>
            <a:ext cx="3854501" cy="2506341"/>
            <a:chOff x="4672600" y="3049716"/>
            <a:chExt cx="3854501" cy="2506341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7AB5B9C2-15A7-46ED-A9A0-83C662545B81}"/>
                </a:ext>
              </a:extLst>
            </p:cNvPr>
            <p:cNvSpPr txBox="1"/>
            <p:nvPr/>
          </p:nvSpPr>
          <p:spPr>
            <a:xfrm>
              <a:off x="4778096" y="4601950"/>
              <a:ext cx="3749005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2000">
                  <a:solidFill>
                    <a:schemeClr val="tx1">
                      <a:lumMod val="50000"/>
                      <a:lumOff val="50000"/>
                    </a:schemeClr>
                  </a:solidFill>
                  <a:latin typeface="Abel" panose="02000506030000020004" pitchFamily="2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</a:lstStyle>
            <a:p>
              <a:r>
                <a:rPr lang="en-US" altLang="ko-KR" dirty="0"/>
                <a:t>01-2 | </a:t>
              </a:r>
              <a:r>
                <a:rPr lang="ko-KR" altLang="en-US" dirty="0"/>
                <a:t>커스텀 오버레이</a:t>
              </a:r>
              <a:endParaRPr lang="ko-KR" altLang="en-US" sz="1200" dirty="0"/>
            </a:p>
            <a:p>
              <a:r>
                <a:rPr lang="en-US" altLang="ko-KR" sz="1200" dirty="0"/>
                <a:t>                     - </a:t>
              </a:r>
              <a:r>
                <a:rPr lang="ko-KR" altLang="en-US" sz="1200" dirty="0"/>
                <a:t>마커 클릭 시</a:t>
              </a:r>
              <a:r>
                <a:rPr lang="en-US" altLang="ko-KR" sz="1200" dirty="0"/>
                <a:t>, </a:t>
              </a:r>
              <a:r>
                <a:rPr lang="ko-KR" altLang="en-US" sz="1200" dirty="0"/>
                <a:t>리뷰 정보 출력</a:t>
              </a:r>
              <a:endParaRPr lang="en-US" altLang="ko-KR" sz="1200" dirty="0"/>
            </a:p>
            <a:p>
              <a:r>
                <a:rPr lang="en-US" altLang="ko-KR" sz="1200" dirty="0"/>
                <a:t>                     - </a:t>
              </a:r>
              <a:r>
                <a:rPr lang="ko-KR" altLang="en-US" sz="1200" dirty="0"/>
                <a:t>커스텀 오버레이 닫기</a:t>
              </a:r>
              <a:endParaRPr lang="en-US" altLang="ko-KR" sz="1200" dirty="0"/>
            </a:p>
            <a:p>
              <a:r>
                <a:rPr lang="en-US" altLang="ko-KR" sz="1200" dirty="0"/>
                <a:t>                        : X</a:t>
              </a:r>
              <a:r>
                <a:rPr lang="ko-KR" altLang="en-US" sz="1200" dirty="0"/>
                <a:t> 버튼</a:t>
              </a:r>
              <a:r>
                <a:rPr lang="en-US" altLang="ko-KR" sz="1200" dirty="0"/>
                <a:t>, </a:t>
              </a:r>
              <a:r>
                <a:rPr lang="ko-KR" altLang="en-US" sz="1200" dirty="0"/>
                <a:t>맵</a:t>
              </a:r>
              <a:r>
                <a:rPr lang="en-US" altLang="ko-KR" sz="1200" dirty="0"/>
                <a:t>, </a:t>
              </a:r>
              <a:r>
                <a:rPr lang="ko-KR" altLang="en-US" sz="1200" dirty="0"/>
                <a:t>다른 마커 클릭</a:t>
              </a:r>
              <a:r>
                <a:rPr lang="en-US" altLang="ko-KR" sz="1200" dirty="0"/>
                <a:t>, </a:t>
              </a:r>
              <a:r>
                <a:rPr lang="ko-KR" altLang="en-US" sz="1200" dirty="0"/>
                <a:t>검색 완료 시</a:t>
              </a:r>
              <a:endParaRPr lang="en-US" altLang="ko-KR" sz="1200" dirty="0"/>
            </a:p>
          </p:txBody>
        </p:sp>
        <p:grpSp>
          <p:nvGrpSpPr>
            <p:cNvPr id="66" name="그룹 65">
              <a:extLst>
                <a:ext uri="{FF2B5EF4-FFF2-40B4-BE49-F238E27FC236}">
                  <a16:creationId xmlns:a16="http://schemas.microsoft.com/office/drawing/2014/main" id="{25713171-84B2-4AB0-8BC9-B740617334AA}"/>
                </a:ext>
              </a:extLst>
            </p:cNvPr>
            <p:cNvGrpSpPr/>
            <p:nvPr/>
          </p:nvGrpSpPr>
          <p:grpSpPr>
            <a:xfrm rot="5400000">
              <a:off x="3842080" y="3880236"/>
              <a:ext cx="1769039" cy="108000"/>
              <a:chOff x="6318772" y="1387440"/>
              <a:chExt cx="1769039" cy="108000"/>
            </a:xfrm>
          </p:grpSpPr>
          <p:cxnSp>
            <p:nvCxnSpPr>
              <p:cNvPr id="67" name="Straight Connector 7">
                <a:extLst>
                  <a:ext uri="{FF2B5EF4-FFF2-40B4-BE49-F238E27FC236}">
                    <a16:creationId xmlns:a16="http://schemas.microsoft.com/office/drawing/2014/main" id="{65C2B08A-0F21-4F63-8A53-401C5B6C9190}"/>
                  </a:ext>
                </a:extLst>
              </p:cNvPr>
              <p:cNvCxnSpPr>
                <a:cxnSpLocks/>
                <a:endCxn id="68" idx="0"/>
              </p:cNvCxnSpPr>
              <p:nvPr/>
            </p:nvCxnSpPr>
            <p:spPr>
              <a:xfrm rot="16200000" flipV="1">
                <a:off x="7257292" y="610921"/>
                <a:ext cx="0" cy="1661039"/>
              </a:xfrm>
              <a:prstGeom prst="line">
                <a:avLst/>
              </a:prstGeom>
              <a:ln w="6350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  <a:head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8" name="Oval 8">
                <a:extLst>
                  <a:ext uri="{FF2B5EF4-FFF2-40B4-BE49-F238E27FC236}">
                    <a16:creationId xmlns:a16="http://schemas.microsoft.com/office/drawing/2014/main" id="{A8010C60-98B6-4FB6-B3FB-12CC3B451ADD}"/>
                  </a:ext>
                </a:extLst>
              </p:cNvPr>
              <p:cNvSpPr/>
              <p:nvPr/>
            </p:nvSpPr>
            <p:spPr>
              <a:xfrm rot="5400000">
                <a:off x="6318772" y="1387440"/>
                <a:ext cx="108000" cy="108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885406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395D404F-AAC7-4A78-8F49-724D1D863A43}"/>
              </a:ext>
            </a:extLst>
          </p:cNvPr>
          <p:cNvGrpSpPr/>
          <p:nvPr/>
        </p:nvGrpSpPr>
        <p:grpSpPr>
          <a:xfrm>
            <a:off x="4111453" y="1015226"/>
            <a:ext cx="3693584" cy="4663228"/>
            <a:chOff x="4111453" y="1015226"/>
            <a:chExt cx="3693584" cy="4663228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66070BF3-71FA-47C3-B8D3-E507527EB7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501" t="22281" r="11549" b="6026"/>
            <a:stretch/>
          </p:blipFill>
          <p:spPr>
            <a:xfrm>
              <a:off x="4111453" y="1015226"/>
              <a:ext cx="3693584" cy="4663228"/>
            </a:xfrm>
            <a:prstGeom prst="rect">
              <a:avLst/>
            </a:prstGeom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23C2862F-C440-4811-87E2-0587B24B7F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94155" t="88548" r="2512" b="9096"/>
            <a:stretch/>
          </p:blipFill>
          <p:spPr>
            <a:xfrm>
              <a:off x="7582980" y="4931297"/>
              <a:ext cx="222057" cy="230445"/>
            </a:xfrm>
            <a:prstGeom prst="rect">
              <a:avLst/>
            </a:prstGeom>
            <a:ln>
              <a:noFill/>
            </a:ln>
            <a:effectLst/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94205EFE-C74B-4A33-98C5-3D3146C74643}"/>
              </a:ext>
            </a:extLst>
          </p:cNvPr>
          <p:cNvSpPr/>
          <p:nvPr/>
        </p:nvSpPr>
        <p:spPr>
          <a:xfrm>
            <a:off x="1124407" y="9732"/>
            <a:ext cx="114326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bel" panose="0200050603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프로젝트 상세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D04FD4-A96A-4CF0-B643-CDE37FE26CAA}"/>
              </a:ext>
            </a:extLst>
          </p:cNvPr>
          <p:cNvSpPr txBox="1"/>
          <p:nvPr/>
        </p:nvSpPr>
        <p:spPr>
          <a:xfrm>
            <a:off x="785853" y="0"/>
            <a:ext cx="338554" cy="276999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bel" panose="02000506030000020004" pitchFamily="2" charset="0"/>
              </a:rPr>
              <a:t>03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922DF8-8C6B-4439-9313-6E6E0D573A66}"/>
              </a:ext>
            </a:extLst>
          </p:cNvPr>
          <p:cNvSpPr txBox="1"/>
          <p:nvPr/>
        </p:nvSpPr>
        <p:spPr>
          <a:xfrm>
            <a:off x="800100" y="308846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bel" panose="02000506030000020004" pitchFamily="2" charset="0"/>
              </a:rPr>
              <a:t>블로그</a:t>
            </a:r>
            <a:endParaRPr lang="en-US" sz="3200" b="1" dirty="0">
              <a:solidFill>
                <a:schemeClr val="tx1">
                  <a:lumMod val="65000"/>
                  <a:lumOff val="35000"/>
                </a:schemeClr>
              </a:solidFill>
              <a:latin typeface="Abel" panose="02000506030000020004" pitchFamily="2" charset="0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CC77DA62-4AB8-4F73-916D-722E6F4C3F5D}"/>
              </a:ext>
            </a:extLst>
          </p:cNvPr>
          <p:cNvSpPr/>
          <p:nvPr/>
        </p:nvSpPr>
        <p:spPr>
          <a:xfrm>
            <a:off x="772136" y="-3946"/>
            <a:ext cx="45719" cy="89756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466C5284-1733-44FE-BEF1-4A0E13C58D86}"/>
              </a:ext>
            </a:extLst>
          </p:cNvPr>
          <p:cNvGrpSpPr/>
          <p:nvPr/>
        </p:nvGrpSpPr>
        <p:grpSpPr>
          <a:xfrm>
            <a:off x="1098070" y="1452374"/>
            <a:ext cx="3511717" cy="1146814"/>
            <a:chOff x="888520" y="2014349"/>
            <a:chExt cx="3511717" cy="1146814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D5E2811C-CE1B-4B40-8949-563E690F89BF}"/>
                </a:ext>
              </a:extLst>
            </p:cNvPr>
            <p:cNvGrpSpPr/>
            <p:nvPr/>
          </p:nvGrpSpPr>
          <p:grpSpPr>
            <a:xfrm>
              <a:off x="888520" y="2014349"/>
              <a:ext cx="3511717" cy="954107"/>
              <a:chOff x="888520" y="2023874"/>
              <a:chExt cx="3511717" cy="954107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827D460-222B-4490-9996-0A9082991D1E}"/>
                  </a:ext>
                </a:extLst>
              </p:cNvPr>
              <p:cNvSpPr txBox="1"/>
              <p:nvPr/>
            </p:nvSpPr>
            <p:spPr>
              <a:xfrm>
                <a:off x="888520" y="2023874"/>
                <a:ext cx="3511717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sz="20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bel" panose="02000506030000020004" pitchFamily="2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1pPr>
              </a:lstStyle>
              <a:p>
                <a:r>
                  <a:rPr lang="en-US" altLang="ko-KR" dirty="0"/>
                  <a:t>02-1 | </a:t>
                </a:r>
                <a:r>
                  <a:rPr lang="ko-KR" altLang="en-US" dirty="0"/>
                  <a:t>리뷰 리스트</a:t>
                </a:r>
                <a:endParaRPr lang="ko-KR" altLang="en-US" sz="1200" dirty="0"/>
              </a:p>
              <a:p>
                <a:r>
                  <a:rPr lang="en-US" altLang="ko-KR" sz="1200" dirty="0"/>
                  <a:t>                     - </a:t>
                </a:r>
                <a:r>
                  <a:rPr lang="ko-KR" altLang="en-US" sz="1200" dirty="0"/>
                  <a:t>리스트 기본 정렬 </a:t>
                </a:r>
                <a:r>
                  <a:rPr lang="en-US" altLang="ko-KR" sz="1200" dirty="0"/>
                  <a:t>: </a:t>
                </a:r>
                <a:r>
                  <a:rPr lang="ko-KR" altLang="en-US" sz="1200" dirty="0"/>
                  <a:t>등록 순</a:t>
                </a:r>
                <a:endParaRPr lang="en-US" altLang="ko-KR" sz="1200" dirty="0"/>
              </a:p>
              <a:p>
                <a:r>
                  <a:rPr lang="en-US" altLang="ko-KR" sz="1200" dirty="0"/>
                  <a:t>                     - NEW </a:t>
                </a:r>
                <a:r>
                  <a:rPr lang="ko-KR" altLang="en-US" sz="1200" dirty="0"/>
                  <a:t>아이콘</a:t>
                </a:r>
                <a:endParaRPr lang="en-US" altLang="ko-KR" sz="1200" dirty="0"/>
              </a:p>
              <a:p>
                <a:r>
                  <a:rPr lang="en-US" altLang="ko-KR" sz="1200" dirty="0"/>
                  <a:t>                         : 2</a:t>
                </a:r>
                <a:r>
                  <a:rPr lang="ko-KR" altLang="en-US" sz="1200" dirty="0"/>
                  <a:t>일전까지의 글에 표시</a:t>
                </a:r>
                <a:endParaRPr lang="en-US" altLang="ko-KR" sz="1200" dirty="0"/>
              </a:p>
            </p:txBody>
          </p:sp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6DBF59E4-808D-4E9D-B0B5-987D1C7CCDD0}"/>
                  </a:ext>
                </a:extLst>
              </p:cNvPr>
              <p:cNvGrpSpPr/>
              <p:nvPr/>
            </p:nvGrpSpPr>
            <p:grpSpPr>
              <a:xfrm rot="10800000">
                <a:off x="3152775" y="2144136"/>
                <a:ext cx="1085537" cy="108000"/>
                <a:chOff x="4909890" y="1247866"/>
                <a:chExt cx="1085537" cy="108000"/>
              </a:xfrm>
            </p:grpSpPr>
            <p:cxnSp>
              <p:nvCxnSpPr>
                <p:cNvPr id="12" name="Straight Connector 7">
                  <a:extLst>
                    <a:ext uri="{FF2B5EF4-FFF2-40B4-BE49-F238E27FC236}">
                      <a16:creationId xmlns:a16="http://schemas.microsoft.com/office/drawing/2014/main" id="{53372BC9-9F4C-4F1B-8863-6C2D7616635E}"/>
                    </a:ext>
                  </a:extLst>
                </p:cNvPr>
                <p:cNvCxnSpPr>
                  <a:cxnSpLocks/>
                  <a:endCxn id="13" idx="0"/>
                </p:cNvCxnSpPr>
                <p:nvPr/>
              </p:nvCxnSpPr>
              <p:spPr>
                <a:xfrm rot="10800000">
                  <a:off x="5017890" y="1301866"/>
                  <a:ext cx="977537" cy="0"/>
                </a:xfrm>
                <a:prstGeom prst="line">
                  <a:avLst/>
                </a:prstGeom>
                <a:ln w="6350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" name="Oval 8">
                  <a:extLst>
                    <a:ext uri="{FF2B5EF4-FFF2-40B4-BE49-F238E27FC236}">
                      <a16:creationId xmlns:a16="http://schemas.microsoft.com/office/drawing/2014/main" id="{53D0127D-7E87-4C6A-BCCE-3D675F449291}"/>
                    </a:ext>
                  </a:extLst>
                </p:cNvPr>
                <p:cNvSpPr/>
                <p:nvPr/>
              </p:nvSpPr>
              <p:spPr>
                <a:xfrm rot="5400000">
                  <a:off x="4909890" y="1247866"/>
                  <a:ext cx="108000" cy="10800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6801E7BE-AE19-4C0A-9C24-CADCDFE2EE6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77013" y="2909163"/>
              <a:ext cx="252000" cy="252000"/>
            </a:xfrm>
            <a:prstGeom prst="rect">
              <a:avLst/>
            </a:prstGeom>
          </p:spPr>
        </p:pic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C37A85C4-C431-4863-AA93-477C775445B9}"/>
              </a:ext>
            </a:extLst>
          </p:cNvPr>
          <p:cNvGrpSpPr/>
          <p:nvPr/>
        </p:nvGrpSpPr>
        <p:grpSpPr>
          <a:xfrm>
            <a:off x="904346" y="3388947"/>
            <a:ext cx="3321216" cy="1323439"/>
            <a:chOff x="917096" y="2004824"/>
            <a:chExt cx="3321216" cy="1323439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F86E8815-C3F4-4E6D-9352-3F11C8BA4AF5}"/>
                </a:ext>
              </a:extLst>
            </p:cNvPr>
            <p:cNvSpPr txBox="1"/>
            <p:nvPr/>
          </p:nvSpPr>
          <p:spPr>
            <a:xfrm>
              <a:off x="917096" y="2004824"/>
              <a:ext cx="293423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2000">
                  <a:solidFill>
                    <a:schemeClr val="tx1">
                      <a:lumMod val="50000"/>
                      <a:lumOff val="50000"/>
                    </a:schemeClr>
                  </a:solidFill>
                  <a:latin typeface="Abel" panose="02000506030000020004" pitchFamily="2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</a:lstStyle>
            <a:p>
              <a:r>
                <a:rPr lang="en-US" altLang="ko-KR" dirty="0"/>
                <a:t>02-3 | </a:t>
              </a:r>
              <a:r>
                <a:rPr lang="ko-KR" altLang="en-US" dirty="0"/>
                <a:t>리스트 상세</a:t>
              </a:r>
              <a:endParaRPr lang="ko-KR" altLang="en-US" sz="1200" dirty="0"/>
            </a:p>
            <a:p>
              <a:r>
                <a:rPr lang="en-US" altLang="ko-KR" sz="1200" dirty="0"/>
                <a:t>                     - </a:t>
              </a:r>
              <a:r>
                <a:rPr lang="ko-KR" altLang="en-US" sz="1200" dirty="0"/>
                <a:t>리뷰 제목</a:t>
              </a:r>
              <a:endParaRPr lang="en-US" altLang="ko-KR" sz="1200" dirty="0"/>
            </a:p>
            <a:p>
              <a:r>
                <a:rPr lang="en-US" altLang="ko-KR" sz="1200" dirty="0"/>
                <a:t>                        : </a:t>
              </a:r>
              <a:r>
                <a:rPr lang="ko-KR" altLang="en-US" sz="1200" dirty="0"/>
                <a:t>별 개수에 따른</a:t>
              </a:r>
              <a:endParaRPr lang="en-US" altLang="ko-KR" sz="1200" dirty="0"/>
            </a:p>
            <a:p>
              <a:r>
                <a:rPr lang="en-US" altLang="ko-KR" sz="1200" dirty="0"/>
                <a:t>                           </a:t>
              </a:r>
              <a:r>
                <a:rPr lang="ko-KR" altLang="en-US" sz="1200" dirty="0"/>
                <a:t>아이콘 및 색상 표시</a:t>
              </a:r>
              <a:endParaRPr lang="en-US" altLang="ko-KR" sz="1200" dirty="0"/>
            </a:p>
            <a:p>
              <a:r>
                <a:rPr lang="en-US" altLang="ko-KR" sz="1200" dirty="0"/>
                <a:t>                     - </a:t>
              </a:r>
              <a:r>
                <a:rPr lang="ko-KR" altLang="en-US" sz="1200" dirty="0"/>
                <a:t>등록일</a:t>
              </a:r>
              <a:r>
                <a:rPr lang="en-US" altLang="ko-KR" sz="1200" dirty="0"/>
                <a:t>, </a:t>
              </a:r>
              <a:r>
                <a:rPr lang="ko-KR" altLang="en-US" sz="1200" dirty="0"/>
                <a:t>장소</a:t>
              </a:r>
              <a:r>
                <a:rPr lang="en-US" altLang="ko-KR" sz="1200" dirty="0"/>
                <a:t>, </a:t>
              </a:r>
              <a:r>
                <a:rPr lang="ko-KR" altLang="en-US" sz="1200" dirty="0"/>
                <a:t>카테고리</a:t>
              </a:r>
              <a:r>
                <a:rPr lang="en-US" altLang="ko-KR" sz="1200" dirty="0"/>
                <a:t>,</a:t>
              </a:r>
            </a:p>
            <a:p>
              <a:r>
                <a:rPr lang="en-US" altLang="ko-KR" sz="1200" dirty="0"/>
                <a:t>                        </a:t>
              </a:r>
              <a:r>
                <a:rPr lang="ko-KR" altLang="en-US" sz="1200" dirty="0"/>
                <a:t>댓글</a:t>
              </a:r>
              <a:r>
                <a:rPr lang="en-US" altLang="ko-KR" sz="1200" dirty="0"/>
                <a:t> </a:t>
              </a:r>
              <a:r>
                <a:rPr lang="ko-KR" altLang="en-US" sz="1200" dirty="0"/>
                <a:t>및 좋아요</a:t>
              </a:r>
              <a:r>
                <a:rPr lang="en-US" altLang="ko-KR" sz="1200" dirty="0"/>
                <a:t>, </a:t>
              </a:r>
              <a:r>
                <a:rPr lang="ko-KR" altLang="en-US" sz="1200" dirty="0"/>
                <a:t>조회 수 출력</a:t>
              </a:r>
              <a:endParaRPr lang="en-US" altLang="ko-KR" sz="1200" dirty="0"/>
            </a:p>
          </p:txBody>
        </p: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2F988A98-A4D2-4A2F-9083-995CA5FEE4CC}"/>
                </a:ext>
              </a:extLst>
            </p:cNvPr>
            <p:cNvGrpSpPr/>
            <p:nvPr/>
          </p:nvGrpSpPr>
          <p:grpSpPr>
            <a:xfrm rot="10800000">
              <a:off x="3165525" y="2144136"/>
              <a:ext cx="1072787" cy="108000"/>
              <a:chOff x="4909890" y="1247866"/>
              <a:chExt cx="1072787" cy="108000"/>
            </a:xfrm>
          </p:grpSpPr>
          <p:cxnSp>
            <p:nvCxnSpPr>
              <p:cNvPr id="41" name="Straight Connector 7">
                <a:extLst>
                  <a:ext uri="{FF2B5EF4-FFF2-40B4-BE49-F238E27FC236}">
                    <a16:creationId xmlns:a16="http://schemas.microsoft.com/office/drawing/2014/main" id="{693E8961-7915-434F-B3DC-2471052A151B}"/>
                  </a:ext>
                </a:extLst>
              </p:cNvPr>
              <p:cNvCxnSpPr>
                <a:cxnSpLocks/>
                <a:endCxn id="42" idx="0"/>
              </p:cNvCxnSpPr>
              <p:nvPr/>
            </p:nvCxnSpPr>
            <p:spPr>
              <a:xfrm rot="10800000">
                <a:off x="5017890" y="1301866"/>
                <a:ext cx="964787" cy="0"/>
              </a:xfrm>
              <a:prstGeom prst="line">
                <a:avLst/>
              </a:prstGeom>
              <a:ln w="6350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  <a:head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" name="Oval 8">
                <a:extLst>
                  <a:ext uri="{FF2B5EF4-FFF2-40B4-BE49-F238E27FC236}">
                    <a16:creationId xmlns:a16="http://schemas.microsoft.com/office/drawing/2014/main" id="{B8CE5FE2-6FAA-4DF3-BB7B-F1317F64BDCA}"/>
                  </a:ext>
                </a:extLst>
              </p:cNvPr>
              <p:cNvSpPr/>
              <p:nvPr/>
            </p:nvSpPr>
            <p:spPr>
              <a:xfrm rot="5400000">
                <a:off x="4909890" y="1247866"/>
                <a:ext cx="108000" cy="108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9BF7291C-644D-40FB-8CCA-A7DA2A70259B}"/>
              </a:ext>
            </a:extLst>
          </p:cNvPr>
          <p:cNvGrpSpPr/>
          <p:nvPr/>
        </p:nvGrpSpPr>
        <p:grpSpPr>
          <a:xfrm>
            <a:off x="5404285" y="5525224"/>
            <a:ext cx="4014874" cy="734263"/>
            <a:chOff x="5432860" y="5610949"/>
            <a:chExt cx="4014874" cy="734263"/>
          </a:xfrm>
        </p:grpSpPr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716992CF-35C1-492C-B437-553BB223579F}"/>
                </a:ext>
              </a:extLst>
            </p:cNvPr>
            <p:cNvGrpSpPr/>
            <p:nvPr/>
          </p:nvGrpSpPr>
          <p:grpSpPr>
            <a:xfrm rot="10800000" flipH="1">
              <a:off x="5432860" y="5610949"/>
              <a:ext cx="1009420" cy="352167"/>
              <a:chOff x="6308810" y="1549846"/>
              <a:chExt cx="1009420" cy="352167"/>
            </a:xfrm>
          </p:grpSpPr>
          <p:cxnSp>
            <p:nvCxnSpPr>
              <p:cNvPr id="52" name="Straight Connector 26">
                <a:extLst>
                  <a:ext uri="{FF2B5EF4-FFF2-40B4-BE49-F238E27FC236}">
                    <a16:creationId xmlns:a16="http://schemas.microsoft.com/office/drawing/2014/main" id="{D3BDD0D7-071F-43AD-88F0-7860D119CCA8}"/>
                  </a:ext>
                </a:extLst>
              </p:cNvPr>
              <p:cNvCxnSpPr>
                <a:cxnSpLocks/>
                <a:endCxn id="54" idx="2"/>
              </p:cNvCxnSpPr>
              <p:nvPr/>
            </p:nvCxnSpPr>
            <p:spPr>
              <a:xfrm rot="10800000" flipH="1" flipV="1">
                <a:off x="6362810" y="1581075"/>
                <a:ext cx="0" cy="212938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27">
                <a:extLst>
                  <a:ext uri="{FF2B5EF4-FFF2-40B4-BE49-F238E27FC236}">
                    <a16:creationId xmlns:a16="http://schemas.microsoft.com/office/drawing/2014/main" id="{0C2108AC-BDAA-41D0-8F06-4ABE7FD687E0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H="1">
                <a:off x="6362810" y="1549846"/>
                <a:ext cx="955420" cy="0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4" name="Oval 8">
                <a:extLst>
                  <a:ext uri="{FF2B5EF4-FFF2-40B4-BE49-F238E27FC236}">
                    <a16:creationId xmlns:a16="http://schemas.microsoft.com/office/drawing/2014/main" id="{916E5BDF-DB18-40A4-BD42-66D9644650E3}"/>
                  </a:ext>
                </a:extLst>
              </p:cNvPr>
              <p:cNvSpPr/>
              <p:nvPr/>
            </p:nvSpPr>
            <p:spPr>
              <a:xfrm rot="5400000">
                <a:off x="6308810" y="1794013"/>
                <a:ext cx="108000" cy="108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9D1B3663-2DEB-4BDA-9513-666CCEF49FC8}"/>
                </a:ext>
              </a:extLst>
            </p:cNvPr>
            <p:cNvSpPr txBox="1"/>
            <p:nvPr/>
          </p:nvSpPr>
          <p:spPr>
            <a:xfrm>
              <a:off x="6499980" y="5760437"/>
              <a:ext cx="294775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2000">
                  <a:solidFill>
                    <a:schemeClr val="tx1">
                      <a:lumMod val="50000"/>
                      <a:lumOff val="50000"/>
                    </a:schemeClr>
                  </a:solidFill>
                  <a:latin typeface="Abel" panose="02000506030000020004" pitchFamily="2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</a:lstStyle>
            <a:p>
              <a:r>
                <a:rPr lang="en-US" altLang="ko-KR" dirty="0"/>
                <a:t>02-5 | PAGING</a:t>
              </a:r>
              <a:endParaRPr lang="ko-KR" altLang="en-US" sz="1200" dirty="0"/>
            </a:p>
            <a:p>
              <a:r>
                <a:rPr lang="en-US" altLang="ko-KR" sz="1200" dirty="0"/>
                <a:t>                     - </a:t>
              </a:r>
              <a:r>
                <a:rPr lang="ko-KR" altLang="en-US" sz="1200" dirty="0"/>
                <a:t>한 화면당 </a:t>
              </a:r>
              <a:r>
                <a:rPr lang="en-US" altLang="ko-KR" sz="1200" dirty="0"/>
                <a:t>6</a:t>
              </a:r>
              <a:r>
                <a:rPr lang="ko-KR" altLang="en-US" sz="1200" dirty="0"/>
                <a:t>개의 글 출력</a:t>
              </a:r>
            </a:p>
          </p:txBody>
        </p:sp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19AD6D35-0F52-4967-8487-CED549890588}"/>
              </a:ext>
            </a:extLst>
          </p:cNvPr>
          <p:cNvGrpSpPr/>
          <p:nvPr/>
        </p:nvGrpSpPr>
        <p:grpSpPr>
          <a:xfrm>
            <a:off x="5656516" y="715839"/>
            <a:ext cx="5643165" cy="1877437"/>
            <a:chOff x="5770816" y="715839"/>
            <a:chExt cx="5643165" cy="1877437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AB16C375-D219-43E8-A645-1E87D0F8BC12}"/>
                </a:ext>
              </a:extLst>
            </p:cNvPr>
            <p:cNvGrpSpPr/>
            <p:nvPr/>
          </p:nvGrpSpPr>
          <p:grpSpPr>
            <a:xfrm rot="10800000" flipH="1" flipV="1">
              <a:off x="5770816" y="890114"/>
              <a:ext cx="2510997" cy="314067"/>
              <a:chOff x="6308810" y="1587946"/>
              <a:chExt cx="2510997" cy="314067"/>
            </a:xfrm>
          </p:grpSpPr>
          <p:cxnSp>
            <p:nvCxnSpPr>
              <p:cNvPr id="28" name="Straight Connector 26">
                <a:extLst>
                  <a:ext uri="{FF2B5EF4-FFF2-40B4-BE49-F238E27FC236}">
                    <a16:creationId xmlns:a16="http://schemas.microsoft.com/office/drawing/2014/main" id="{3B847BFF-6D1F-4A8F-9811-F8BD8BEBE634}"/>
                  </a:ext>
                </a:extLst>
              </p:cNvPr>
              <p:cNvCxnSpPr>
                <a:cxnSpLocks/>
                <a:endCxn id="30" idx="2"/>
              </p:cNvCxnSpPr>
              <p:nvPr/>
            </p:nvCxnSpPr>
            <p:spPr>
              <a:xfrm rot="10800000" flipH="1" flipV="1">
                <a:off x="6362810" y="1587946"/>
                <a:ext cx="0" cy="206067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7">
                <a:extLst>
                  <a:ext uri="{FF2B5EF4-FFF2-40B4-BE49-F238E27FC236}">
                    <a16:creationId xmlns:a16="http://schemas.microsoft.com/office/drawing/2014/main" id="{3EA097DF-9DEC-4629-9EBA-17EDEFBFC170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H="1" flipV="1">
                <a:off x="6362810" y="1587946"/>
                <a:ext cx="2456997" cy="0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Oval 8">
                <a:extLst>
                  <a:ext uri="{FF2B5EF4-FFF2-40B4-BE49-F238E27FC236}">
                    <a16:creationId xmlns:a16="http://schemas.microsoft.com/office/drawing/2014/main" id="{08BC7B45-104F-4B23-A4C6-1D8FC02E6646}"/>
                  </a:ext>
                </a:extLst>
              </p:cNvPr>
              <p:cNvSpPr/>
              <p:nvPr/>
            </p:nvSpPr>
            <p:spPr>
              <a:xfrm rot="5400000">
                <a:off x="6308810" y="1794013"/>
                <a:ext cx="108000" cy="108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5FF87BF0-1347-4AFB-989C-D1BCB29CADB3}"/>
                </a:ext>
              </a:extLst>
            </p:cNvPr>
            <p:cNvGrpSpPr/>
            <p:nvPr/>
          </p:nvGrpSpPr>
          <p:grpSpPr>
            <a:xfrm>
              <a:off x="8144144" y="715839"/>
              <a:ext cx="3269837" cy="1877437"/>
              <a:chOff x="8110363" y="422413"/>
              <a:chExt cx="3269837" cy="1877437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3903B68-F248-4355-A902-7B7B593DD573}"/>
                  </a:ext>
                </a:extLst>
              </p:cNvPr>
              <p:cNvSpPr txBox="1"/>
              <p:nvPr/>
            </p:nvSpPr>
            <p:spPr>
              <a:xfrm>
                <a:off x="8304014" y="422413"/>
                <a:ext cx="3076186" cy="18774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sz="20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bel" panose="02000506030000020004" pitchFamily="2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1pPr>
              </a:lstStyle>
              <a:p>
                <a:r>
                  <a:rPr lang="en-US" altLang="ko-KR" dirty="0"/>
                  <a:t>02-2 | </a:t>
                </a:r>
                <a:r>
                  <a:rPr lang="ko-KR" altLang="en-US" dirty="0"/>
                  <a:t>정렬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검색</a:t>
                </a:r>
                <a:endParaRPr lang="ko-KR" altLang="en-US" sz="1200" dirty="0"/>
              </a:p>
              <a:p>
                <a:endParaRPr lang="en-US" altLang="ko-KR" sz="1200" dirty="0"/>
              </a:p>
              <a:p>
                <a:endParaRPr lang="en-US" altLang="ko-KR" sz="1200" dirty="0"/>
              </a:p>
              <a:p>
                <a:endParaRPr lang="en-US" altLang="ko-KR" sz="1200" dirty="0"/>
              </a:p>
              <a:p>
                <a:endParaRPr lang="en-US" altLang="ko-KR" sz="1200" dirty="0"/>
              </a:p>
              <a:p>
                <a:r>
                  <a:rPr lang="en-US" altLang="ko-KR" sz="1200" dirty="0"/>
                  <a:t>                     - </a:t>
                </a:r>
                <a:r>
                  <a:rPr lang="ko-KR" altLang="en-US" sz="1200" dirty="0"/>
                  <a:t>정렬 기준 변경 가능</a:t>
                </a:r>
                <a:endParaRPr lang="en-US" altLang="ko-KR" sz="1200" dirty="0"/>
              </a:p>
              <a:p>
                <a:r>
                  <a:rPr lang="en-US" altLang="ko-KR" sz="1200" dirty="0"/>
                  <a:t>                     - </a:t>
                </a:r>
                <a:r>
                  <a:rPr lang="ko-KR" altLang="en-US" sz="1200" dirty="0"/>
                  <a:t>검색조건</a:t>
                </a:r>
                <a:endParaRPr lang="en-US" altLang="ko-KR" sz="1200" dirty="0"/>
              </a:p>
              <a:p>
                <a:r>
                  <a:rPr lang="en-US" altLang="ko-KR" sz="1200" dirty="0"/>
                  <a:t>                        :</a:t>
                </a:r>
                <a:r>
                  <a:rPr lang="ko-KR" altLang="en-US" sz="1200" dirty="0"/>
                  <a:t> 제목</a:t>
                </a:r>
                <a:r>
                  <a:rPr lang="en-US" altLang="ko-KR" sz="1200" dirty="0"/>
                  <a:t>, </a:t>
                </a:r>
                <a:r>
                  <a:rPr lang="ko-KR" altLang="en-US" sz="1200" dirty="0"/>
                  <a:t>내용</a:t>
                </a:r>
                <a:r>
                  <a:rPr lang="en-US" altLang="ko-KR" sz="1200" dirty="0"/>
                  <a:t>, </a:t>
                </a:r>
                <a:r>
                  <a:rPr lang="ko-KR" altLang="en-US" sz="1200" dirty="0"/>
                  <a:t>가게 명</a:t>
                </a:r>
                <a:r>
                  <a:rPr lang="en-US" altLang="ko-KR" sz="1200" dirty="0"/>
                  <a:t>, </a:t>
                </a:r>
                <a:r>
                  <a:rPr lang="ko-KR" altLang="en-US" sz="1200" dirty="0"/>
                  <a:t>가게</a:t>
                </a:r>
                <a:r>
                  <a:rPr lang="en-US" altLang="ko-KR" sz="1200" dirty="0"/>
                  <a:t> </a:t>
                </a:r>
                <a:r>
                  <a:rPr lang="ko-KR" altLang="en-US" sz="1200" dirty="0"/>
                  <a:t>주소</a:t>
                </a:r>
                <a:endParaRPr lang="en-US" altLang="ko-KR" sz="1200" dirty="0"/>
              </a:p>
              <a:p>
                <a:r>
                  <a:rPr lang="en-US" altLang="ko-KR" sz="1200" dirty="0"/>
                  <a:t>                        : </a:t>
                </a:r>
                <a:r>
                  <a:rPr lang="ko-KR" altLang="en-US" sz="1200" dirty="0"/>
                  <a:t>동일 카테고리 조회 가능</a:t>
                </a:r>
                <a:endParaRPr lang="en-US" altLang="ko-KR" sz="1200" dirty="0"/>
              </a:p>
            </p:txBody>
          </p:sp>
          <p:pic>
            <p:nvPicPr>
              <p:cNvPr id="63" name="그림 62">
                <a:extLst>
                  <a:ext uri="{FF2B5EF4-FFF2-40B4-BE49-F238E27FC236}">
                    <a16:creationId xmlns:a16="http://schemas.microsoft.com/office/drawing/2014/main" id="{1B37657D-23C5-4B04-BB81-B9A7C49204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110363" y="833084"/>
                <a:ext cx="3061851" cy="625251"/>
              </a:xfrm>
              <a:prstGeom prst="rect">
                <a:avLst/>
              </a:prstGeom>
              <a:ln>
                <a:solidFill>
                  <a:schemeClr val="accent4"/>
                </a:solidFill>
              </a:ln>
            </p:spPr>
          </p:pic>
        </p:grp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C30D6373-F77D-449E-9C83-F2EED4CE6627}"/>
              </a:ext>
            </a:extLst>
          </p:cNvPr>
          <p:cNvGrpSpPr/>
          <p:nvPr/>
        </p:nvGrpSpPr>
        <p:grpSpPr>
          <a:xfrm>
            <a:off x="7695068" y="4755760"/>
            <a:ext cx="2949490" cy="584775"/>
            <a:chOff x="6543702" y="2498869"/>
            <a:chExt cx="2949490" cy="584775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D9327483-6FEE-4D01-A2A0-1CB322270001}"/>
                </a:ext>
              </a:extLst>
            </p:cNvPr>
            <p:cNvSpPr txBox="1"/>
            <p:nvPr/>
          </p:nvSpPr>
          <p:spPr>
            <a:xfrm>
              <a:off x="7109580" y="2498869"/>
              <a:ext cx="238361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2000">
                  <a:solidFill>
                    <a:schemeClr val="tx1">
                      <a:lumMod val="50000"/>
                      <a:lumOff val="50000"/>
                    </a:schemeClr>
                  </a:solidFill>
                  <a:latin typeface="Abel" panose="02000506030000020004" pitchFamily="2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</a:lstStyle>
            <a:p>
              <a:r>
                <a:rPr lang="en-US" altLang="ko-KR" dirty="0"/>
                <a:t>02-4 | </a:t>
              </a:r>
              <a:r>
                <a:rPr lang="ko-KR" altLang="en-US" dirty="0"/>
                <a:t>화면 전환</a:t>
              </a:r>
              <a:endParaRPr lang="ko-KR" altLang="en-US" sz="1200" dirty="0"/>
            </a:p>
            <a:p>
              <a:r>
                <a:rPr lang="en-US" altLang="ko-KR" sz="1200" dirty="0"/>
                <a:t>                     - MAP</a:t>
              </a:r>
              <a:r>
                <a:rPr lang="ko-KR" altLang="en-US" sz="1200" dirty="0"/>
                <a:t>으로 변경 가능</a:t>
              </a:r>
            </a:p>
          </p:txBody>
        </p:sp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D90157DB-973C-4C36-ABE9-A1270DF7FE3D}"/>
                </a:ext>
              </a:extLst>
            </p:cNvPr>
            <p:cNvGrpSpPr/>
            <p:nvPr/>
          </p:nvGrpSpPr>
          <p:grpSpPr>
            <a:xfrm>
              <a:off x="6543702" y="2651292"/>
              <a:ext cx="514323" cy="108000"/>
              <a:chOff x="4909890" y="1247866"/>
              <a:chExt cx="514323" cy="108000"/>
            </a:xfrm>
          </p:grpSpPr>
          <p:cxnSp>
            <p:nvCxnSpPr>
              <p:cNvPr id="48" name="Straight Connector 7">
                <a:extLst>
                  <a:ext uri="{FF2B5EF4-FFF2-40B4-BE49-F238E27FC236}">
                    <a16:creationId xmlns:a16="http://schemas.microsoft.com/office/drawing/2014/main" id="{624E3B16-AFA2-4E0E-9E80-3241BD872632}"/>
                  </a:ext>
                </a:extLst>
              </p:cNvPr>
              <p:cNvCxnSpPr>
                <a:cxnSpLocks/>
                <a:endCxn id="49" idx="0"/>
              </p:cNvCxnSpPr>
              <p:nvPr/>
            </p:nvCxnSpPr>
            <p:spPr>
              <a:xfrm flipH="1">
                <a:off x="5017890" y="1301866"/>
                <a:ext cx="406323" cy="0"/>
              </a:xfrm>
              <a:prstGeom prst="line">
                <a:avLst/>
              </a:prstGeom>
              <a:ln w="6350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  <a:head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9" name="Oval 8">
                <a:extLst>
                  <a:ext uri="{FF2B5EF4-FFF2-40B4-BE49-F238E27FC236}">
                    <a16:creationId xmlns:a16="http://schemas.microsoft.com/office/drawing/2014/main" id="{B336A57B-D6AE-450A-AD6B-4556E93F38EC}"/>
                  </a:ext>
                </a:extLst>
              </p:cNvPr>
              <p:cNvSpPr/>
              <p:nvPr/>
            </p:nvSpPr>
            <p:spPr>
              <a:xfrm rot="5400000">
                <a:off x="4909890" y="1247866"/>
                <a:ext cx="108000" cy="108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396243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그림 34">
            <a:extLst>
              <a:ext uri="{FF2B5EF4-FFF2-40B4-BE49-F238E27FC236}">
                <a16:creationId xmlns:a16="http://schemas.microsoft.com/office/drawing/2014/main" id="{DA24C624-6B9D-41BB-8981-C3BA01FB31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459" t="30395" r="20921" b="20206"/>
          <a:stretch/>
        </p:blipFill>
        <p:spPr>
          <a:xfrm>
            <a:off x="3919296" y="1189540"/>
            <a:ext cx="4588536" cy="308910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Rectangle 2">
            <a:extLst>
              <a:ext uri="{FF2B5EF4-FFF2-40B4-BE49-F238E27FC236}">
                <a16:creationId xmlns:a16="http://schemas.microsoft.com/office/drawing/2014/main" id="{284408CD-3A69-49BA-8A1E-82AA9F0D02B9}"/>
              </a:ext>
            </a:extLst>
          </p:cNvPr>
          <p:cNvSpPr/>
          <p:nvPr/>
        </p:nvSpPr>
        <p:spPr>
          <a:xfrm>
            <a:off x="1124407" y="9732"/>
            <a:ext cx="114326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bel" panose="0200050603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프로젝트 상세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37CA2C-A9E6-44D4-88C3-4888F7047F99}"/>
              </a:ext>
            </a:extLst>
          </p:cNvPr>
          <p:cNvSpPr txBox="1"/>
          <p:nvPr/>
        </p:nvSpPr>
        <p:spPr>
          <a:xfrm>
            <a:off x="785853" y="0"/>
            <a:ext cx="338554" cy="276999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bel" panose="02000506030000020004" pitchFamily="2" charset="0"/>
              </a:rPr>
              <a:t>03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9A4094-77B2-4075-9E90-1D4D302DE697}"/>
              </a:ext>
            </a:extLst>
          </p:cNvPr>
          <p:cNvSpPr txBox="1"/>
          <p:nvPr/>
        </p:nvSpPr>
        <p:spPr>
          <a:xfrm>
            <a:off x="800100" y="308846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bel" panose="02000506030000020004" pitchFamily="2" charset="0"/>
              </a:rPr>
              <a:t>블로그</a:t>
            </a:r>
            <a:endParaRPr lang="en-US" sz="3200" b="1" dirty="0">
              <a:solidFill>
                <a:schemeClr val="tx1">
                  <a:lumMod val="65000"/>
                  <a:lumOff val="35000"/>
                </a:schemeClr>
              </a:solidFill>
              <a:latin typeface="Abel" panose="02000506030000020004" pitchFamily="2" charset="0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7365A168-9C37-47BA-8B4A-0E38D5796039}"/>
              </a:ext>
            </a:extLst>
          </p:cNvPr>
          <p:cNvSpPr/>
          <p:nvPr/>
        </p:nvSpPr>
        <p:spPr>
          <a:xfrm>
            <a:off x="772136" y="-3946"/>
            <a:ext cx="45719" cy="89756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4E9EEBA-1EA4-417A-8D38-A7CD952E80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231" t="51099" r="17856" b="19740"/>
          <a:stretch/>
        </p:blipFill>
        <p:spPr>
          <a:xfrm>
            <a:off x="3919296" y="4469148"/>
            <a:ext cx="4588536" cy="167430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9419769E-48FC-452E-8880-B4195DF8241F}"/>
              </a:ext>
            </a:extLst>
          </p:cNvPr>
          <p:cNvGrpSpPr/>
          <p:nvPr/>
        </p:nvGrpSpPr>
        <p:grpSpPr>
          <a:xfrm>
            <a:off x="1366584" y="1440485"/>
            <a:ext cx="2967294" cy="1323439"/>
            <a:chOff x="349384" y="4486096"/>
            <a:chExt cx="2967294" cy="132343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484FC1E-0C59-4A9E-B0FE-0B077C0F7109}"/>
                </a:ext>
              </a:extLst>
            </p:cNvPr>
            <p:cNvSpPr txBox="1"/>
            <p:nvPr/>
          </p:nvSpPr>
          <p:spPr>
            <a:xfrm>
              <a:off x="349384" y="4486096"/>
              <a:ext cx="2275001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2000">
                  <a:solidFill>
                    <a:schemeClr val="tx1">
                      <a:lumMod val="50000"/>
                      <a:lumOff val="50000"/>
                    </a:schemeClr>
                  </a:solidFill>
                  <a:latin typeface="Abel" panose="02000506030000020004" pitchFamily="2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</a:lstStyle>
            <a:p>
              <a:r>
                <a:rPr lang="en-US" altLang="ko-KR" dirty="0"/>
                <a:t>03-1 | </a:t>
              </a:r>
              <a:r>
                <a:rPr lang="ko-KR" altLang="en-US" dirty="0"/>
                <a:t>리뷰 상세</a:t>
              </a:r>
              <a:br>
                <a:rPr lang="en-US" altLang="ko-KR" dirty="0"/>
              </a:br>
              <a:r>
                <a:rPr lang="en-US" altLang="ko-KR" sz="1200" dirty="0"/>
                <a:t>                     - </a:t>
              </a:r>
              <a:r>
                <a:rPr lang="ko-KR" altLang="en-US" sz="1200" dirty="0"/>
                <a:t>리뷰 상세 페이지</a:t>
              </a:r>
              <a:endParaRPr lang="en-US" altLang="ko-KR" sz="1200" dirty="0"/>
            </a:p>
            <a:p>
              <a:r>
                <a:rPr lang="en-US" altLang="ko-KR" sz="1200" dirty="0"/>
                <a:t>                     - </a:t>
              </a:r>
              <a:r>
                <a:rPr lang="ko-KR" altLang="en-US" sz="1200" dirty="0"/>
                <a:t>내 게시글</a:t>
              </a:r>
              <a:endParaRPr lang="en-US" altLang="ko-KR" sz="1200" dirty="0"/>
            </a:p>
            <a:p>
              <a:r>
                <a:rPr lang="en-US" altLang="ko-KR" sz="1200" dirty="0"/>
                <a:t>                        : </a:t>
              </a:r>
              <a:r>
                <a:rPr lang="ko-KR" altLang="en-US" sz="1200" dirty="0"/>
                <a:t>수정</a:t>
              </a:r>
              <a:r>
                <a:rPr lang="en-US" altLang="ko-KR" sz="1200" dirty="0"/>
                <a:t>, </a:t>
              </a:r>
              <a:r>
                <a:rPr lang="ko-KR" altLang="en-US" sz="1200" dirty="0"/>
                <a:t>삭제 가능</a:t>
              </a:r>
              <a:endParaRPr lang="en-US" altLang="ko-KR" sz="1200" dirty="0"/>
            </a:p>
            <a:p>
              <a:r>
                <a:rPr lang="en-US" altLang="ko-KR" sz="1200" dirty="0"/>
                <a:t>                     - </a:t>
              </a:r>
              <a:r>
                <a:rPr lang="ko-KR" altLang="en-US" sz="1200" dirty="0"/>
                <a:t>다른 사람</a:t>
              </a:r>
              <a:endParaRPr lang="en-US" altLang="ko-KR" sz="1200" dirty="0"/>
            </a:p>
            <a:p>
              <a:r>
                <a:rPr lang="en-US" altLang="ko-KR" sz="1200" dirty="0"/>
                <a:t>                        : </a:t>
              </a:r>
              <a:r>
                <a:rPr lang="ko-KR" altLang="en-US" sz="1200" dirty="0"/>
                <a:t>조회수 카운트</a:t>
              </a:r>
              <a:endParaRPr lang="en-US" altLang="ko-KR" sz="1200" dirty="0"/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6BCBF0BE-161A-4838-B85A-AC3A4BF4EFDB}"/>
                </a:ext>
              </a:extLst>
            </p:cNvPr>
            <p:cNvGrpSpPr/>
            <p:nvPr/>
          </p:nvGrpSpPr>
          <p:grpSpPr>
            <a:xfrm rot="10800000">
              <a:off x="2325026" y="4628995"/>
              <a:ext cx="991652" cy="108000"/>
              <a:chOff x="5043240" y="1247866"/>
              <a:chExt cx="991652" cy="108000"/>
            </a:xfrm>
          </p:grpSpPr>
          <p:cxnSp>
            <p:nvCxnSpPr>
              <p:cNvPr id="15" name="Straight Connector 7">
                <a:extLst>
                  <a:ext uri="{FF2B5EF4-FFF2-40B4-BE49-F238E27FC236}">
                    <a16:creationId xmlns:a16="http://schemas.microsoft.com/office/drawing/2014/main" id="{08E9B2F5-73F4-4E70-B15C-1ABCAEF5BB4B}"/>
                  </a:ext>
                </a:extLst>
              </p:cNvPr>
              <p:cNvCxnSpPr>
                <a:cxnSpLocks/>
                <a:endCxn id="16" idx="0"/>
              </p:cNvCxnSpPr>
              <p:nvPr/>
            </p:nvCxnSpPr>
            <p:spPr>
              <a:xfrm rot="10800000">
                <a:off x="5151240" y="1301866"/>
                <a:ext cx="883652" cy="0"/>
              </a:xfrm>
              <a:prstGeom prst="line">
                <a:avLst/>
              </a:prstGeom>
              <a:ln w="6350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  <a:head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Oval 8">
                <a:extLst>
                  <a:ext uri="{FF2B5EF4-FFF2-40B4-BE49-F238E27FC236}">
                    <a16:creationId xmlns:a16="http://schemas.microsoft.com/office/drawing/2014/main" id="{E41E9FB5-BCAD-4D8E-AB34-1BE1616DAAB2}"/>
                  </a:ext>
                </a:extLst>
              </p:cNvPr>
              <p:cNvSpPr/>
              <p:nvPr/>
            </p:nvSpPr>
            <p:spPr>
              <a:xfrm rot="5400000">
                <a:off x="5043240" y="1247866"/>
                <a:ext cx="108000" cy="108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A6C7D6AD-47C6-4C06-AF08-8B7CA1A67D5D}"/>
              </a:ext>
            </a:extLst>
          </p:cNvPr>
          <p:cNvGrpSpPr/>
          <p:nvPr/>
        </p:nvGrpSpPr>
        <p:grpSpPr>
          <a:xfrm>
            <a:off x="6543702" y="2340789"/>
            <a:ext cx="4692565" cy="584775"/>
            <a:chOff x="6543702" y="2498869"/>
            <a:chExt cx="4692565" cy="584775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AB9CFE2-32FD-460F-85F5-350381C20B21}"/>
                </a:ext>
              </a:extLst>
            </p:cNvPr>
            <p:cNvSpPr txBox="1"/>
            <p:nvPr/>
          </p:nvSpPr>
          <p:spPr>
            <a:xfrm>
              <a:off x="8852655" y="2498869"/>
              <a:ext cx="238361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2000">
                  <a:solidFill>
                    <a:schemeClr val="tx1">
                      <a:lumMod val="50000"/>
                      <a:lumOff val="50000"/>
                    </a:schemeClr>
                  </a:solidFill>
                  <a:latin typeface="Abel" panose="02000506030000020004" pitchFamily="2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</a:lstStyle>
            <a:p>
              <a:r>
                <a:rPr lang="en-US" altLang="ko-KR" dirty="0"/>
                <a:t>03-3 | KAKAO MAP</a:t>
              </a:r>
              <a:endParaRPr lang="ko-KR" altLang="en-US" sz="1200" dirty="0"/>
            </a:p>
            <a:p>
              <a:r>
                <a:rPr lang="en-US" altLang="ko-KR" sz="1200" dirty="0"/>
                <a:t>                     - </a:t>
              </a:r>
              <a:r>
                <a:rPr lang="ko-KR" altLang="en-US" sz="1200" dirty="0"/>
                <a:t>리뷰 장소 위치 출력</a:t>
              </a:r>
            </a:p>
          </p:txBody>
        </p: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DDD7C9CC-2E0D-4C37-ADA3-01CF138A5194}"/>
                </a:ext>
              </a:extLst>
            </p:cNvPr>
            <p:cNvGrpSpPr/>
            <p:nvPr/>
          </p:nvGrpSpPr>
          <p:grpSpPr>
            <a:xfrm>
              <a:off x="6543702" y="2651292"/>
              <a:ext cx="2270853" cy="108000"/>
              <a:chOff x="4909890" y="1247866"/>
              <a:chExt cx="2270853" cy="108000"/>
            </a:xfrm>
          </p:grpSpPr>
          <p:cxnSp>
            <p:nvCxnSpPr>
              <p:cNvPr id="28" name="Straight Connector 7">
                <a:extLst>
                  <a:ext uri="{FF2B5EF4-FFF2-40B4-BE49-F238E27FC236}">
                    <a16:creationId xmlns:a16="http://schemas.microsoft.com/office/drawing/2014/main" id="{AF70A970-5F81-4508-88A3-A74CA78F2F8D}"/>
                  </a:ext>
                </a:extLst>
              </p:cNvPr>
              <p:cNvCxnSpPr>
                <a:cxnSpLocks/>
                <a:endCxn id="29" idx="0"/>
              </p:cNvCxnSpPr>
              <p:nvPr/>
            </p:nvCxnSpPr>
            <p:spPr>
              <a:xfrm flipH="1">
                <a:off x="5017890" y="1301866"/>
                <a:ext cx="2162853" cy="0"/>
              </a:xfrm>
              <a:prstGeom prst="line">
                <a:avLst/>
              </a:prstGeom>
              <a:ln w="6350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  <a:head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Oval 8">
                <a:extLst>
                  <a:ext uri="{FF2B5EF4-FFF2-40B4-BE49-F238E27FC236}">
                    <a16:creationId xmlns:a16="http://schemas.microsoft.com/office/drawing/2014/main" id="{5E66FCFD-4AB3-4B52-8DE3-8AB88F343900}"/>
                  </a:ext>
                </a:extLst>
              </p:cNvPr>
              <p:cNvSpPr/>
              <p:nvPr/>
            </p:nvSpPr>
            <p:spPr>
              <a:xfrm rot="5400000">
                <a:off x="4909890" y="1247866"/>
                <a:ext cx="108000" cy="108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F2CC8581-4271-461A-B4FA-7F8685B45879}"/>
              </a:ext>
            </a:extLst>
          </p:cNvPr>
          <p:cNvGrpSpPr/>
          <p:nvPr/>
        </p:nvGrpSpPr>
        <p:grpSpPr>
          <a:xfrm>
            <a:off x="1047591" y="3215226"/>
            <a:ext cx="3173785" cy="954107"/>
            <a:chOff x="1052572" y="3296931"/>
            <a:chExt cx="3173785" cy="954107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8E2A776-89EC-4230-A1DC-F247732970CE}"/>
                </a:ext>
              </a:extLst>
            </p:cNvPr>
            <p:cNvSpPr txBox="1"/>
            <p:nvPr/>
          </p:nvSpPr>
          <p:spPr>
            <a:xfrm>
              <a:off x="1052572" y="3296931"/>
              <a:ext cx="2512208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2000">
                  <a:solidFill>
                    <a:schemeClr val="tx1">
                      <a:lumMod val="50000"/>
                      <a:lumOff val="50000"/>
                    </a:schemeClr>
                  </a:solidFill>
                  <a:latin typeface="Abel" panose="02000506030000020004" pitchFamily="2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</a:lstStyle>
            <a:p>
              <a:r>
                <a:rPr lang="en-US" altLang="ko-KR" dirty="0"/>
                <a:t>03-4 | </a:t>
              </a:r>
              <a:r>
                <a:rPr lang="ko-KR" altLang="en-US" dirty="0"/>
                <a:t>리뷰 내용</a:t>
              </a:r>
              <a:br>
                <a:rPr lang="en-US" altLang="ko-KR" dirty="0"/>
              </a:br>
              <a:r>
                <a:rPr lang="en-US" altLang="ko-KR" sz="1200" dirty="0"/>
                <a:t>                     - </a:t>
              </a:r>
              <a:r>
                <a:rPr lang="ko-KR" altLang="en-US" sz="1200" dirty="0"/>
                <a:t>리뷰 내용</a:t>
              </a:r>
              <a:endParaRPr lang="en-US" altLang="ko-KR" sz="1200" dirty="0"/>
            </a:p>
            <a:p>
              <a:r>
                <a:rPr lang="en-US" altLang="ko-KR" sz="1200" dirty="0"/>
                <a:t>                     - </a:t>
              </a:r>
              <a:r>
                <a:rPr lang="ko-KR" altLang="en-US" sz="1200" dirty="0"/>
                <a:t>스마트 에디터 사용</a:t>
              </a:r>
              <a:endParaRPr lang="en-US" altLang="ko-KR" sz="1200" dirty="0"/>
            </a:p>
            <a:p>
              <a:r>
                <a:rPr lang="en-US" altLang="ko-KR" sz="1200" dirty="0"/>
                <a:t>                     - </a:t>
              </a:r>
              <a:r>
                <a:rPr lang="ko-KR" altLang="en-US" sz="1200" dirty="0"/>
                <a:t>사진 첨부 가능</a:t>
              </a:r>
              <a:endParaRPr lang="en-US" altLang="ko-KR" sz="1200" dirty="0"/>
            </a:p>
          </p:txBody>
        </p: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34CA70CE-0F35-49E6-AA87-C4B09BFC0C5E}"/>
                </a:ext>
              </a:extLst>
            </p:cNvPr>
            <p:cNvGrpSpPr/>
            <p:nvPr/>
          </p:nvGrpSpPr>
          <p:grpSpPr>
            <a:xfrm rot="10800000">
              <a:off x="3033931" y="3439830"/>
              <a:ext cx="1192426" cy="108000"/>
              <a:chOff x="5043240" y="1247866"/>
              <a:chExt cx="1192426" cy="108000"/>
            </a:xfrm>
          </p:grpSpPr>
          <p:cxnSp>
            <p:nvCxnSpPr>
              <p:cNvPr id="39" name="Straight Connector 7">
                <a:extLst>
                  <a:ext uri="{FF2B5EF4-FFF2-40B4-BE49-F238E27FC236}">
                    <a16:creationId xmlns:a16="http://schemas.microsoft.com/office/drawing/2014/main" id="{5CCE42A2-00BB-43CB-8C76-0D523CD8C552}"/>
                  </a:ext>
                </a:extLst>
              </p:cNvPr>
              <p:cNvCxnSpPr>
                <a:cxnSpLocks/>
                <a:endCxn id="40" idx="0"/>
              </p:cNvCxnSpPr>
              <p:nvPr/>
            </p:nvCxnSpPr>
            <p:spPr>
              <a:xfrm rot="10800000">
                <a:off x="5151240" y="1301866"/>
                <a:ext cx="1084426" cy="0"/>
              </a:xfrm>
              <a:prstGeom prst="line">
                <a:avLst/>
              </a:prstGeom>
              <a:ln w="6350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  <a:head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Oval 8">
                <a:extLst>
                  <a:ext uri="{FF2B5EF4-FFF2-40B4-BE49-F238E27FC236}">
                    <a16:creationId xmlns:a16="http://schemas.microsoft.com/office/drawing/2014/main" id="{A54328AB-3429-4726-A179-BD468EB6EB0A}"/>
                  </a:ext>
                </a:extLst>
              </p:cNvPr>
              <p:cNvSpPr/>
              <p:nvPr/>
            </p:nvSpPr>
            <p:spPr>
              <a:xfrm rot="5400000">
                <a:off x="5043240" y="1247866"/>
                <a:ext cx="108000" cy="108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B6F0C0CF-133C-4B14-B8B4-7E1158055E90}"/>
              </a:ext>
            </a:extLst>
          </p:cNvPr>
          <p:cNvGrpSpPr/>
          <p:nvPr/>
        </p:nvGrpSpPr>
        <p:grpSpPr>
          <a:xfrm>
            <a:off x="8429300" y="4348950"/>
            <a:ext cx="3046839" cy="769441"/>
            <a:chOff x="8429300" y="4497505"/>
            <a:chExt cx="3046839" cy="769441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38431901-0ED3-4FF5-8A9A-69855481AB73}"/>
                </a:ext>
              </a:extLst>
            </p:cNvPr>
            <p:cNvSpPr txBox="1"/>
            <p:nvPr/>
          </p:nvSpPr>
          <p:spPr>
            <a:xfrm>
              <a:off x="8852655" y="4497505"/>
              <a:ext cx="2623484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2000">
                  <a:solidFill>
                    <a:schemeClr val="tx1">
                      <a:lumMod val="50000"/>
                      <a:lumOff val="50000"/>
                    </a:schemeClr>
                  </a:solidFill>
                  <a:latin typeface="Abel" panose="02000506030000020004" pitchFamily="2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</a:lstStyle>
            <a:p>
              <a:r>
                <a:rPr lang="en-US" altLang="ko-KR" dirty="0"/>
                <a:t>03-5 | </a:t>
              </a:r>
              <a:r>
                <a:rPr lang="ko-KR" altLang="en-US" dirty="0"/>
                <a:t>좋아요</a:t>
              </a:r>
              <a:r>
                <a:rPr lang="en-US" altLang="ko-KR" dirty="0"/>
                <a:t>, </a:t>
              </a:r>
              <a:r>
                <a:rPr lang="ko-KR" altLang="en-US" dirty="0"/>
                <a:t>공유</a:t>
              </a:r>
              <a:endParaRPr lang="ko-KR" altLang="en-US" sz="1200" dirty="0"/>
            </a:p>
            <a:p>
              <a:r>
                <a:rPr lang="en-US" altLang="ko-KR" sz="1200" dirty="0"/>
                <a:t>                     - </a:t>
              </a:r>
              <a:r>
                <a:rPr lang="ko-KR" altLang="en-US" sz="1200" dirty="0"/>
                <a:t>리뷰 좋아요</a:t>
              </a:r>
              <a:endParaRPr lang="en-US" altLang="ko-KR" sz="1200" dirty="0"/>
            </a:p>
            <a:p>
              <a:r>
                <a:rPr lang="en-US" altLang="ko-KR" sz="1200" dirty="0"/>
                <a:t>                    </a:t>
              </a:r>
              <a:r>
                <a:rPr lang="ko-KR" altLang="en-US" sz="1200" dirty="0"/>
                <a:t> </a:t>
              </a:r>
              <a:r>
                <a:rPr lang="en-US" altLang="ko-KR" sz="1200" dirty="0"/>
                <a:t>- </a:t>
              </a:r>
              <a:r>
                <a:rPr lang="ko-KR" altLang="en-US" sz="1200" dirty="0"/>
                <a:t>카카오톡으로 링크 공유</a:t>
              </a:r>
            </a:p>
          </p:txBody>
        </p: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4231128E-2319-4123-867C-B261BA5280BA}"/>
                </a:ext>
              </a:extLst>
            </p:cNvPr>
            <p:cNvGrpSpPr/>
            <p:nvPr/>
          </p:nvGrpSpPr>
          <p:grpSpPr>
            <a:xfrm>
              <a:off x="8429300" y="4645165"/>
              <a:ext cx="385255" cy="108000"/>
              <a:chOff x="4909890" y="1247866"/>
              <a:chExt cx="385255" cy="108000"/>
            </a:xfrm>
          </p:grpSpPr>
          <p:cxnSp>
            <p:nvCxnSpPr>
              <p:cNvPr id="49" name="Straight Connector 7">
                <a:extLst>
                  <a:ext uri="{FF2B5EF4-FFF2-40B4-BE49-F238E27FC236}">
                    <a16:creationId xmlns:a16="http://schemas.microsoft.com/office/drawing/2014/main" id="{3FE4C039-A407-4DBD-AD08-10647EBD1B4D}"/>
                  </a:ext>
                </a:extLst>
              </p:cNvPr>
              <p:cNvCxnSpPr>
                <a:cxnSpLocks/>
                <a:endCxn id="50" idx="0"/>
              </p:cNvCxnSpPr>
              <p:nvPr/>
            </p:nvCxnSpPr>
            <p:spPr>
              <a:xfrm flipH="1">
                <a:off x="5017890" y="1301866"/>
                <a:ext cx="277255" cy="0"/>
              </a:xfrm>
              <a:prstGeom prst="line">
                <a:avLst/>
              </a:prstGeom>
              <a:ln w="6350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  <a:head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" name="Oval 8">
                <a:extLst>
                  <a:ext uri="{FF2B5EF4-FFF2-40B4-BE49-F238E27FC236}">
                    <a16:creationId xmlns:a16="http://schemas.microsoft.com/office/drawing/2014/main" id="{E4F9B0C9-0B04-42D5-A343-A2AE53CDA6FA}"/>
                  </a:ext>
                </a:extLst>
              </p:cNvPr>
              <p:cNvSpPr/>
              <p:nvPr/>
            </p:nvSpPr>
            <p:spPr>
              <a:xfrm rot="5400000">
                <a:off x="4909890" y="1247866"/>
                <a:ext cx="108000" cy="108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E8B09F07-95A7-41FB-9357-20644D87B823}"/>
              </a:ext>
            </a:extLst>
          </p:cNvPr>
          <p:cNvGrpSpPr/>
          <p:nvPr/>
        </p:nvGrpSpPr>
        <p:grpSpPr>
          <a:xfrm>
            <a:off x="1057116" y="4765728"/>
            <a:ext cx="3164260" cy="584775"/>
            <a:chOff x="1062097" y="4536516"/>
            <a:chExt cx="3164260" cy="584775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A884C06A-9DD5-4798-9C2F-45795EFA65E7}"/>
                </a:ext>
              </a:extLst>
            </p:cNvPr>
            <p:cNvSpPr txBox="1"/>
            <p:nvPr/>
          </p:nvSpPr>
          <p:spPr>
            <a:xfrm>
              <a:off x="1062097" y="4536516"/>
              <a:ext cx="260071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2000">
                  <a:solidFill>
                    <a:schemeClr val="tx1">
                      <a:lumMod val="50000"/>
                      <a:lumOff val="50000"/>
                    </a:schemeClr>
                  </a:solidFill>
                  <a:latin typeface="Abel" panose="02000506030000020004" pitchFamily="2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</a:lstStyle>
            <a:p>
              <a:r>
                <a:rPr lang="en-US" altLang="ko-KR" dirty="0"/>
                <a:t>03-6 | </a:t>
              </a:r>
              <a:r>
                <a:rPr lang="ko-KR" altLang="en-US" dirty="0"/>
                <a:t>리뷰 댓글</a:t>
              </a:r>
              <a:br>
                <a:rPr lang="en-US" altLang="ko-KR" dirty="0"/>
              </a:br>
              <a:r>
                <a:rPr lang="en-US" altLang="ko-KR" sz="1200" dirty="0"/>
                <a:t>                     - </a:t>
              </a:r>
              <a:r>
                <a:rPr lang="ko-KR" altLang="en-US" sz="1200" dirty="0"/>
                <a:t>댓글 등록</a:t>
              </a:r>
              <a:r>
                <a:rPr lang="en-US" altLang="ko-KR" sz="1200" dirty="0"/>
                <a:t>, </a:t>
              </a:r>
              <a:r>
                <a:rPr lang="ko-KR" altLang="en-US" sz="1200" dirty="0"/>
                <a:t>수정</a:t>
              </a:r>
              <a:r>
                <a:rPr lang="en-US" altLang="ko-KR" sz="1200" dirty="0"/>
                <a:t>,</a:t>
              </a:r>
              <a:r>
                <a:rPr lang="ko-KR" altLang="en-US" sz="1200" dirty="0"/>
                <a:t> 삭제</a:t>
              </a:r>
              <a:endParaRPr lang="en-US" altLang="ko-KR" sz="1200" dirty="0"/>
            </a:p>
          </p:txBody>
        </p:sp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249C71C5-5967-4D1B-857F-0A53189CE9B4}"/>
                </a:ext>
              </a:extLst>
            </p:cNvPr>
            <p:cNvGrpSpPr/>
            <p:nvPr/>
          </p:nvGrpSpPr>
          <p:grpSpPr>
            <a:xfrm rot="10800000">
              <a:off x="3033931" y="4671026"/>
              <a:ext cx="1192426" cy="108000"/>
              <a:chOff x="5043240" y="1247866"/>
              <a:chExt cx="1192426" cy="108000"/>
            </a:xfrm>
          </p:grpSpPr>
          <p:cxnSp>
            <p:nvCxnSpPr>
              <p:cNvPr id="56" name="Straight Connector 7">
                <a:extLst>
                  <a:ext uri="{FF2B5EF4-FFF2-40B4-BE49-F238E27FC236}">
                    <a16:creationId xmlns:a16="http://schemas.microsoft.com/office/drawing/2014/main" id="{6F8D4D63-790C-4571-ABEC-CAE3CBBE8DB2}"/>
                  </a:ext>
                </a:extLst>
              </p:cNvPr>
              <p:cNvCxnSpPr>
                <a:cxnSpLocks/>
                <a:endCxn id="57" idx="0"/>
              </p:cNvCxnSpPr>
              <p:nvPr/>
            </p:nvCxnSpPr>
            <p:spPr>
              <a:xfrm rot="10800000">
                <a:off x="5151240" y="1301866"/>
                <a:ext cx="1084426" cy="0"/>
              </a:xfrm>
              <a:prstGeom prst="line">
                <a:avLst/>
              </a:prstGeom>
              <a:ln w="6350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  <a:head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7" name="Oval 8">
                <a:extLst>
                  <a:ext uri="{FF2B5EF4-FFF2-40B4-BE49-F238E27FC236}">
                    <a16:creationId xmlns:a16="http://schemas.microsoft.com/office/drawing/2014/main" id="{F1F55102-156F-4876-9323-4F21FF8A6AB5}"/>
                  </a:ext>
                </a:extLst>
              </p:cNvPr>
              <p:cNvSpPr/>
              <p:nvPr/>
            </p:nvSpPr>
            <p:spPr>
              <a:xfrm rot="5400000">
                <a:off x="5043240" y="1247866"/>
                <a:ext cx="108000" cy="108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133356C-711E-4C44-8A56-7F1CBFCF7D48}"/>
              </a:ext>
            </a:extLst>
          </p:cNvPr>
          <p:cNvGrpSpPr/>
          <p:nvPr/>
        </p:nvGrpSpPr>
        <p:grpSpPr>
          <a:xfrm>
            <a:off x="6308810" y="606952"/>
            <a:ext cx="4844961" cy="1270331"/>
            <a:chOff x="6308810" y="597427"/>
            <a:chExt cx="4844961" cy="1270331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C311CE4-A724-4784-BE84-E7ABBC40253F}"/>
                </a:ext>
              </a:extLst>
            </p:cNvPr>
            <p:cNvSpPr txBox="1"/>
            <p:nvPr/>
          </p:nvSpPr>
          <p:spPr>
            <a:xfrm>
              <a:off x="7763091" y="597427"/>
              <a:ext cx="339068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2000">
                  <a:solidFill>
                    <a:schemeClr val="tx1">
                      <a:lumMod val="50000"/>
                      <a:lumOff val="50000"/>
                    </a:schemeClr>
                  </a:solidFill>
                  <a:latin typeface="Abel" panose="02000506030000020004" pitchFamily="2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</a:lstStyle>
            <a:p>
              <a:r>
                <a:rPr lang="en-US" altLang="ko-KR" dirty="0"/>
                <a:t>03-2 | </a:t>
              </a:r>
              <a:r>
                <a:rPr lang="ko-KR" altLang="en-US" dirty="0"/>
                <a:t>작성자 정보</a:t>
              </a:r>
              <a:endParaRPr lang="ko-KR" altLang="en-US" sz="1200" dirty="0"/>
            </a:p>
            <a:p>
              <a:r>
                <a:rPr lang="en-US" altLang="ko-KR" sz="1200" dirty="0"/>
                <a:t>                     - </a:t>
              </a:r>
              <a:r>
                <a:rPr lang="ko-KR" altLang="en-US" sz="1200" dirty="0"/>
                <a:t>로그인 시</a:t>
              </a:r>
              <a:r>
                <a:rPr lang="en-US" altLang="ko-KR" sz="1200" dirty="0"/>
                <a:t>, </a:t>
              </a:r>
              <a:r>
                <a:rPr lang="ko-KR" altLang="en-US" sz="1200" dirty="0"/>
                <a:t>메시지</a:t>
              </a:r>
              <a:r>
                <a:rPr lang="en-US" altLang="ko-KR" sz="1200" dirty="0"/>
                <a:t> </a:t>
              </a:r>
              <a:r>
                <a:rPr lang="ko-KR" altLang="en-US" sz="1200" dirty="0"/>
                <a:t>및</a:t>
              </a:r>
              <a:r>
                <a:rPr lang="en-US" altLang="ko-KR" sz="1200" dirty="0"/>
                <a:t> </a:t>
              </a:r>
              <a:r>
                <a:rPr lang="ko-KR" altLang="en-US" sz="1200" dirty="0"/>
                <a:t>이웃추가 가능</a:t>
              </a:r>
            </a:p>
          </p:txBody>
        </p:sp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33E43A39-B4D6-4644-A8AA-4B2B153BC4E0}"/>
                </a:ext>
              </a:extLst>
            </p:cNvPr>
            <p:cNvGrpSpPr/>
            <p:nvPr/>
          </p:nvGrpSpPr>
          <p:grpSpPr>
            <a:xfrm>
              <a:off x="6308810" y="807809"/>
              <a:ext cx="1415965" cy="1059949"/>
              <a:chOff x="6308810" y="842064"/>
              <a:chExt cx="1415965" cy="1059949"/>
            </a:xfrm>
          </p:grpSpPr>
          <p:cxnSp>
            <p:nvCxnSpPr>
              <p:cNvPr id="43" name="Straight Connector 26">
                <a:extLst>
                  <a:ext uri="{FF2B5EF4-FFF2-40B4-BE49-F238E27FC236}">
                    <a16:creationId xmlns:a16="http://schemas.microsoft.com/office/drawing/2014/main" id="{BFCFA78C-5BD8-4868-8E38-521EDD837578}"/>
                  </a:ext>
                </a:extLst>
              </p:cNvPr>
              <p:cNvCxnSpPr>
                <a:cxnSpLocks/>
                <a:endCxn id="22" idx="2"/>
              </p:cNvCxnSpPr>
              <p:nvPr/>
            </p:nvCxnSpPr>
            <p:spPr>
              <a:xfrm>
                <a:off x="6362810" y="864394"/>
                <a:ext cx="0" cy="929619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27">
                <a:extLst>
                  <a:ext uri="{FF2B5EF4-FFF2-40B4-BE49-F238E27FC236}">
                    <a16:creationId xmlns:a16="http://schemas.microsoft.com/office/drawing/2014/main" id="{A237A39C-4ECA-4D3B-A1B9-E6723FDFBF8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62810" y="842064"/>
                <a:ext cx="1361965" cy="0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Oval 8">
                <a:extLst>
                  <a:ext uri="{FF2B5EF4-FFF2-40B4-BE49-F238E27FC236}">
                    <a16:creationId xmlns:a16="http://schemas.microsoft.com/office/drawing/2014/main" id="{27C0BBC5-7044-4B8B-A5FE-8834F047ABA0}"/>
                  </a:ext>
                </a:extLst>
              </p:cNvPr>
              <p:cNvSpPr/>
              <p:nvPr/>
            </p:nvSpPr>
            <p:spPr>
              <a:xfrm rot="5400000">
                <a:off x="6308810" y="1794013"/>
                <a:ext cx="108000" cy="108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id="{E9897668-5712-4A7D-BA44-3CCDEAA017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4874"/>
            <a:stretch/>
          </p:blipFill>
          <p:spPr>
            <a:xfrm>
              <a:off x="8707754" y="1157318"/>
              <a:ext cx="1497195" cy="678695"/>
            </a:xfrm>
            <a:prstGeom prst="rect">
              <a:avLst/>
            </a:prstGeom>
            <a:ln>
              <a:solidFill>
                <a:schemeClr val="accent4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33673653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>
            <a:extLst>
              <a:ext uri="{FF2B5EF4-FFF2-40B4-BE49-F238E27FC236}">
                <a16:creationId xmlns:a16="http://schemas.microsoft.com/office/drawing/2014/main" id="{EACE720E-7191-4140-A8A0-8D5C468411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96" t="28822" r="27358" b="30573"/>
          <a:stretch/>
        </p:blipFill>
        <p:spPr>
          <a:xfrm>
            <a:off x="3710293" y="3871703"/>
            <a:ext cx="4024007" cy="195179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Rectangle 2">
            <a:extLst>
              <a:ext uri="{FF2B5EF4-FFF2-40B4-BE49-F238E27FC236}">
                <a16:creationId xmlns:a16="http://schemas.microsoft.com/office/drawing/2014/main" id="{4C107A32-F39B-4ECC-B4D6-CC35A2E2C675}"/>
              </a:ext>
            </a:extLst>
          </p:cNvPr>
          <p:cNvSpPr/>
          <p:nvPr/>
        </p:nvSpPr>
        <p:spPr>
          <a:xfrm>
            <a:off x="1124407" y="9732"/>
            <a:ext cx="114326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bel" panose="0200050603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프로젝트 상세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F07E73-7CD7-4003-A23B-77AFB4912589}"/>
              </a:ext>
            </a:extLst>
          </p:cNvPr>
          <p:cNvSpPr txBox="1"/>
          <p:nvPr/>
        </p:nvSpPr>
        <p:spPr>
          <a:xfrm>
            <a:off x="785853" y="0"/>
            <a:ext cx="338554" cy="276999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bel" panose="02000506030000020004" pitchFamily="2" charset="0"/>
              </a:rPr>
              <a:t>03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E4893B-DA9A-476B-9CB8-8E8A1952372F}"/>
              </a:ext>
            </a:extLst>
          </p:cNvPr>
          <p:cNvSpPr txBox="1"/>
          <p:nvPr/>
        </p:nvSpPr>
        <p:spPr>
          <a:xfrm>
            <a:off x="800100" y="308846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bel" panose="02000506030000020004" pitchFamily="2" charset="0"/>
              </a:rPr>
              <a:t>이웃관리</a:t>
            </a:r>
            <a:endParaRPr lang="en-US" sz="3200" b="1" dirty="0">
              <a:solidFill>
                <a:schemeClr val="tx1">
                  <a:lumMod val="65000"/>
                  <a:lumOff val="35000"/>
                </a:schemeClr>
              </a:solidFill>
              <a:latin typeface="Abel" panose="02000506030000020004" pitchFamily="2" charset="0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7F53A0FB-08DD-47F8-A53D-844CFB771DB3}"/>
              </a:ext>
            </a:extLst>
          </p:cNvPr>
          <p:cNvSpPr/>
          <p:nvPr/>
        </p:nvSpPr>
        <p:spPr>
          <a:xfrm>
            <a:off x="772136" y="-3946"/>
            <a:ext cx="45719" cy="89756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2BCAC85-B717-4760-89E6-0A3613B07C3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79" t="31549" r="3577" b="29588"/>
          <a:stretch/>
        </p:blipFill>
        <p:spPr>
          <a:xfrm>
            <a:off x="3710293" y="1777033"/>
            <a:ext cx="5323864" cy="195179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54" name="그룹 53">
            <a:extLst>
              <a:ext uri="{FF2B5EF4-FFF2-40B4-BE49-F238E27FC236}">
                <a16:creationId xmlns:a16="http://schemas.microsoft.com/office/drawing/2014/main" id="{8327392E-9033-4F17-919F-2C4996875E3F}"/>
              </a:ext>
            </a:extLst>
          </p:cNvPr>
          <p:cNvGrpSpPr/>
          <p:nvPr/>
        </p:nvGrpSpPr>
        <p:grpSpPr>
          <a:xfrm>
            <a:off x="6845881" y="3927812"/>
            <a:ext cx="3863269" cy="769441"/>
            <a:chOff x="6579181" y="3866109"/>
            <a:chExt cx="3863269" cy="769441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39BC1CF-954F-47CA-BF93-5785B4C2ADCC}"/>
                </a:ext>
              </a:extLst>
            </p:cNvPr>
            <p:cNvSpPr txBox="1"/>
            <p:nvPr/>
          </p:nvSpPr>
          <p:spPr>
            <a:xfrm>
              <a:off x="7969831" y="3866109"/>
              <a:ext cx="2472619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2000">
                  <a:solidFill>
                    <a:schemeClr val="tx1">
                      <a:lumMod val="50000"/>
                      <a:lumOff val="50000"/>
                    </a:schemeClr>
                  </a:solidFill>
                  <a:latin typeface="Abel" panose="02000506030000020004" pitchFamily="2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</a:lstStyle>
            <a:p>
              <a:r>
                <a:rPr lang="en-US" altLang="ko-KR" dirty="0"/>
                <a:t>03 | FOLLOWER</a:t>
              </a:r>
              <a:br>
                <a:rPr lang="en-US" altLang="ko-KR" dirty="0"/>
              </a:br>
              <a:r>
                <a:rPr lang="en-US" altLang="ko-KR" sz="1200" dirty="0"/>
                <a:t>               - </a:t>
              </a:r>
              <a:r>
                <a:rPr lang="ko-KR" altLang="en-US" sz="1200" dirty="0"/>
                <a:t>나를 이웃 추가한 블로그</a:t>
              </a:r>
              <a:endParaRPr lang="en-US" altLang="ko-KR" sz="1200" dirty="0"/>
            </a:p>
            <a:p>
              <a:r>
                <a:rPr lang="en-US" altLang="ko-KR" sz="1200" dirty="0"/>
                <a:t>               - FOLLOW</a:t>
              </a:r>
              <a:r>
                <a:rPr lang="ko-KR" altLang="en-US" sz="1200" dirty="0"/>
                <a:t> 여부 출력</a:t>
              </a:r>
              <a:endParaRPr lang="en-US" altLang="ko-KR" sz="1200" dirty="0"/>
            </a:p>
          </p:txBody>
        </p: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5C24D5C8-AC49-4C0A-9D36-5502D99EF4F0}"/>
                </a:ext>
              </a:extLst>
            </p:cNvPr>
            <p:cNvGrpSpPr/>
            <p:nvPr/>
          </p:nvGrpSpPr>
          <p:grpSpPr>
            <a:xfrm>
              <a:off x="6579181" y="4020257"/>
              <a:ext cx="1323975" cy="108000"/>
              <a:chOff x="2943677" y="1246155"/>
              <a:chExt cx="1323975" cy="108000"/>
            </a:xfrm>
          </p:grpSpPr>
          <p:cxnSp>
            <p:nvCxnSpPr>
              <p:cNvPr id="28" name="Straight Connector 7">
                <a:extLst>
                  <a:ext uri="{FF2B5EF4-FFF2-40B4-BE49-F238E27FC236}">
                    <a16:creationId xmlns:a16="http://schemas.microsoft.com/office/drawing/2014/main" id="{752D9D90-7906-4417-AC11-6C8924232BF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051677" y="1301866"/>
                <a:ext cx="1215975" cy="0"/>
              </a:xfrm>
              <a:prstGeom prst="line">
                <a:avLst/>
              </a:prstGeom>
              <a:ln w="6350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  <a:head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Oval 8">
                <a:extLst>
                  <a:ext uri="{FF2B5EF4-FFF2-40B4-BE49-F238E27FC236}">
                    <a16:creationId xmlns:a16="http://schemas.microsoft.com/office/drawing/2014/main" id="{D028C117-0316-4F3D-80E3-C6689569C28D}"/>
                  </a:ext>
                </a:extLst>
              </p:cNvPr>
              <p:cNvSpPr/>
              <p:nvPr/>
            </p:nvSpPr>
            <p:spPr>
              <a:xfrm rot="5400000">
                <a:off x="2943677" y="1246155"/>
                <a:ext cx="108000" cy="108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83E4158F-E8CC-4E77-9D52-814A474FC2C2}"/>
              </a:ext>
            </a:extLst>
          </p:cNvPr>
          <p:cNvGrpSpPr/>
          <p:nvPr/>
        </p:nvGrpSpPr>
        <p:grpSpPr>
          <a:xfrm>
            <a:off x="1134087" y="1864814"/>
            <a:ext cx="3423354" cy="769441"/>
            <a:chOff x="867387" y="1774536"/>
            <a:chExt cx="3423354" cy="769441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58E285C-A1A5-4597-9A3C-49D8B7E9A12D}"/>
                </a:ext>
              </a:extLst>
            </p:cNvPr>
            <p:cNvSpPr txBox="1"/>
            <p:nvPr/>
          </p:nvSpPr>
          <p:spPr>
            <a:xfrm>
              <a:off x="867387" y="1774536"/>
              <a:ext cx="2420582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2000">
                  <a:solidFill>
                    <a:schemeClr val="tx1">
                      <a:lumMod val="50000"/>
                      <a:lumOff val="50000"/>
                    </a:schemeClr>
                  </a:solidFill>
                  <a:latin typeface="Abel" panose="02000506030000020004" pitchFamily="2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</a:lstStyle>
            <a:p>
              <a:r>
                <a:rPr lang="en-US" altLang="ko-KR" dirty="0"/>
                <a:t>02 | FOLLOW</a:t>
              </a:r>
              <a:br>
                <a:rPr lang="en-US" altLang="ko-KR" dirty="0"/>
              </a:br>
              <a:r>
                <a:rPr lang="en-US" altLang="ko-KR" sz="1200" dirty="0"/>
                <a:t>               - </a:t>
              </a:r>
              <a:r>
                <a:rPr lang="ko-KR" altLang="en-US" sz="1200" dirty="0"/>
                <a:t>내가 이웃 추가한 블로그</a:t>
              </a:r>
              <a:endParaRPr lang="en-US" altLang="ko-KR" sz="1200" dirty="0"/>
            </a:p>
            <a:p>
              <a:r>
                <a:rPr lang="en-US" altLang="ko-KR" sz="1200" dirty="0"/>
                <a:t>               - UNFOLLOW </a:t>
              </a:r>
              <a:r>
                <a:rPr lang="ko-KR" altLang="en-US" sz="1200" dirty="0"/>
                <a:t>가능</a:t>
              </a:r>
              <a:endParaRPr lang="en-US" altLang="ko-KR" sz="1200" dirty="0"/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EA64D144-20AC-476C-A287-337A57623B7A}"/>
                </a:ext>
              </a:extLst>
            </p:cNvPr>
            <p:cNvGrpSpPr/>
            <p:nvPr/>
          </p:nvGrpSpPr>
          <p:grpSpPr>
            <a:xfrm rot="10800000">
              <a:off x="2495550" y="1916890"/>
              <a:ext cx="1795191" cy="108000"/>
              <a:chOff x="4909890" y="1247866"/>
              <a:chExt cx="1795191" cy="108000"/>
            </a:xfrm>
          </p:grpSpPr>
          <p:cxnSp>
            <p:nvCxnSpPr>
              <p:cNvPr id="15" name="Straight Connector 7">
                <a:extLst>
                  <a:ext uri="{FF2B5EF4-FFF2-40B4-BE49-F238E27FC236}">
                    <a16:creationId xmlns:a16="http://schemas.microsoft.com/office/drawing/2014/main" id="{D399E9D2-63FB-465E-8A7D-95142375A4FD}"/>
                  </a:ext>
                </a:extLst>
              </p:cNvPr>
              <p:cNvCxnSpPr>
                <a:cxnSpLocks/>
                <a:endCxn id="16" idx="0"/>
              </p:cNvCxnSpPr>
              <p:nvPr/>
            </p:nvCxnSpPr>
            <p:spPr>
              <a:xfrm rot="10800000">
                <a:off x="5017890" y="1301866"/>
                <a:ext cx="1687191" cy="0"/>
              </a:xfrm>
              <a:prstGeom prst="line">
                <a:avLst/>
              </a:prstGeom>
              <a:ln w="6350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  <a:head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Oval 8">
                <a:extLst>
                  <a:ext uri="{FF2B5EF4-FFF2-40B4-BE49-F238E27FC236}">
                    <a16:creationId xmlns:a16="http://schemas.microsoft.com/office/drawing/2014/main" id="{65227E7E-4E9C-49FE-A7A2-05F939F612DB}"/>
                  </a:ext>
                </a:extLst>
              </p:cNvPr>
              <p:cNvSpPr/>
              <p:nvPr/>
            </p:nvSpPr>
            <p:spPr>
              <a:xfrm rot="5400000">
                <a:off x="4909890" y="1247866"/>
                <a:ext cx="108000" cy="108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3D75A353-5638-4CFB-926C-C6515711D02D}"/>
              </a:ext>
            </a:extLst>
          </p:cNvPr>
          <p:cNvSpPr/>
          <p:nvPr/>
        </p:nvSpPr>
        <p:spPr>
          <a:xfrm>
            <a:off x="7496175" y="3082422"/>
            <a:ext cx="1693606" cy="736994"/>
          </a:xfrm>
          <a:prstGeom prst="roundRect">
            <a:avLst>
              <a:gd name="adj" fmla="val 28327"/>
            </a:avLst>
          </a:prstGeom>
          <a:solidFill>
            <a:schemeClr val="accent2">
              <a:alpha val="10000"/>
            </a:schemeClr>
          </a:solidFill>
          <a:ln w="31750" cmpd="thickThin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07AF9A45-8AE2-4C68-B32F-B13AD7D2D826}"/>
              </a:ext>
            </a:extLst>
          </p:cNvPr>
          <p:cNvGrpSpPr/>
          <p:nvPr/>
        </p:nvGrpSpPr>
        <p:grpSpPr>
          <a:xfrm>
            <a:off x="7257757" y="913513"/>
            <a:ext cx="3676943" cy="2632349"/>
            <a:chOff x="7152982" y="1094051"/>
            <a:chExt cx="3676943" cy="2632349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D3E57463-AEC1-4CC4-A6F9-5AA3B0703D31}"/>
                </a:ext>
              </a:extLst>
            </p:cNvPr>
            <p:cNvSpPr txBox="1"/>
            <p:nvPr/>
          </p:nvSpPr>
          <p:spPr>
            <a:xfrm>
              <a:off x="7204747" y="1094051"/>
              <a:ext cx="3625178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2000">
                  <a:solidFill>
                    <a:schemeClr val="tx1">
                      <a:lumMod val="50000"/>
                      <a:lumOff val="50000"/>
                    </a:schemeClr>
                  </a:solidFill>
                  <a:latin typeface="Abel" panose="02000506030000020004" pitchFamily="2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</a:lstStyle>
            <a:p>
              <a:r>
                <a:rPr lang="en-US" altLang="ko-KR" dirty="0"/>
                <a:t>01 | </a:t>
              </a:r>
              <a:r>
                <a:rPr lang="ko-KR" altLang="en-US" dirty="0"/>
                <a:t>이웃 현황 출력</a:t>
              </a:r>
              <a:endParaRPr lang="ko-KR" altLang="en-US" sz="1200" dirty="0"/>
            </a:p>
            <a:p>
              <a:r>
                <a:rPr lang="en-US" altLang="ko-KR" sz="1200" dirty="0"/>
                <a:t>                 - </a:t>
              </a:r>
              <a:r>
                <a:rPr lang="ko-KR" altLang="en-US" sz="1200" dirty="0"/>
                <a:t>프로필 하단에 나의 이웃 수 출력</a:t>
              </a:r>
              <a:endParaRPr lang="en-US" altLang="ko-KR" sz="1200" dirty="0"/>
            </a:p>
            <a:p>
              <a:r>
                <a:rPr lang="en-US" altLang="ko-KR" sz="1200" dirty="0"/>
                <a:t>                 - </a:t>
              </a:r>
              <a:r>
                <a:rPr lang="ko-KR" altLang="en-US" sz="1200" dirty="0"/>
                <a:t>내 블로그 </a:t>
              </a:r>
              <a:r>
                <a:rPr lang="en-US" altLang="ko-KR" sz="1200" dirty="0"/>
                <a:t>: </a:t>
              </a:r>
              <a:r>
                <a:rPr lang="ko-KR" altLang="en-US" sz="1200" dirty="0"/>
                <a:t>이웃관리 페이지로 이동 가능</a:t>
              </a:r>
              <a:endParaRPr lang="en-US" altLang="ko-KR" sz="1200" dirty="0"/>
            </a:p>
          </p:txBody>
        </p: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32A111B2-D1B1-4972-ADBF-024846AB2F2D}"/>
                </a:ext>
              </a:extLst>
            </p:cNvPr>
            <p:cNvGrpSpPr/>
            <p:nvPr/>
          </p:nvGrpSpPr>
          <p:grpSpPr>
            <a:xfrm>
              <a:off x="7152982" y="1304925"/>
              <a:ext cx="428918" cy="2421475"/>
              <a:chOff x="7152982" y="1304925"/>
              <a:chExt cx="428918" cy="2421475"/>
            </a:xfrm>
          </p:grpSpPr>
          <p:cxnSp>
            <p:nvCxnSpPr>
              <p:cNvPr id="33" name="Straight Connector 26">
                <a:extLst>
                  <a:ext uri="{FF2B5EF4-FFF2-40B4-BE49-F238E27FC236}">
                    <a16:creationId xmlns:a16="http://schemas.microsoft.com/office/drawing/2014/main" id="{BE56864C-3AE1-46FD-951C-DF854E798C7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57745" y="3672400"/>
                <a:ext cx="344470" cy="0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27">
                <a:extLst>
                  <a:ext uri="{FF2B5EF4-FFF2-40B4-BE49-F238E27FC236}">
                    <a16:creationId xmlns:a16="http://schemas.microsoft.com/office/drawing/2014/main" id="{AA9B75BF-4E85-40D5-829A-9D9D4AAD18A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152982" y="1304925"/>
                <a:ext cx="0" cy="2367475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Oval 8">
                <a:extLst>
                  <a:ext uri="{FF2B5EF4-FFF2-40B4-BE49-F238E27FC236}">
                    <a16:creationId xmlns:a16="http://schemas.microsoft.com/office/drawing/2014/main" id="{15925CB7-BBFF-42AB-B521-2CA289C0971A}"/>
                  </a:ext>
                </a:extLst>
              </p:cNvPr>
              <p:cNvSpPr/>
              <p:nvPr/>
            </p:nvSpPr>
            <p:spPr>
              <a:xfrm>
                <a:off x="7473900" y="3618400"/>
                <a:ext cx="108000" cy="108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168938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0F4FF928-7928-4F29-AC12-EF0B7834E68B}"/>
              </a:ext>
            </a:extLst>
          </p:cNvPr>
          <p:cNvSpPr/>
          <p:nvPr/>
        </p:nvSpPr>
        <p:spPr>
          <a:xfrm>
            <a:off x="1124407" y="9732"/>
            <a:ext cx="114326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bel" panose="0200050603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프로젝트 상세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331A772-02D3-4777-8B6D-4A1AE60B4B29}"/>
              </a:ext>
            </a:extLst>
          </p:cNvPr>
          <p:cNvSpPr txBox="1"/>
          <p:nvPr/>
        </p:nvSpPr>
        <p:spPr>
          <a:xfrm>
            <a:off x="785853" y="0"/>
            <a:ext cx="338554" cy="276999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bel" panose="02000506030000020004" pitchFamily="2" charset="0"/>
              </a:rPr>
              <a:t>03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06BBAB-435B-4CEA-93C6-771DDD12133A}"/>
              </a:ext>
            </a:extLst>
          </p:cNvPr>
          <p:cNvSpPr txBox="1"/>
          <p:nvPr/>
        </p:nvSpPr>
        <p:spPr>
          <a:xfrm>
            <a:off x="800100" y="308846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bel" panose="02000506030000020004" pitchFamily="2" charset="0"/>
              </a:rPr>
              <a:t>방명록</a:t>
            </a:r>
            <a:endParaRPr lang="en-US" sz="3200" b="1" dirty="0">
              <a:solidFill>
                <a:schemeClr val="tx1">
                  <a:lumMod val="65000"/>
                  <a:lumOff val="35000"/>
                </a:schemeClr>
              </a:solidFill>
              <a:latin typeface="Abel" panose="02000506030000020004" pitchFamily="2" charset="0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CC0CC197-B1A8-49B4-B939-1EDE7CF71856}"/>
              </a:ext>
            </a:extLst>
          </p:cNvPr>
          <p:cNvSpPr/>
          <p:nvPr/>
        </p:nvSpPr>
        <p:spPr>
          <a:xfrm>
            <a:off x="772136" y="-3946"/>
            <a:ext cx="45719" cy="89756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10DFE64-F196-4249-88A6-89B8992E57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7"/>
          <a:stretch/>
        </p:blipFill>
        <p:spPr>
          <a:xfrm>
            <a:off x="4756317" y="1330662"/>
            <a:ext cx="5098716" cy="4044277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75413DC3-188B-40CE-BEE0-DF151DF1D3E8}"/>
              </a:ext>
            </a:extLst>
          </p:cNvPr>
          <p:cNvSpPr/>
          <p:nvPr/>
        </p:nvSpPr>
        <p:spPr>
          <a:xfrm>
            <a:off x="4774406" y="2066245"/>
            <a:ext cx="462060" cy="250711"/>
          </a:xfrm>
          <a:prstGeom prst="roundRect">
            <a:avLst>
              <a:gd name="adj" fmla="val 40900"/>
            </a:avLst>
          </a:prstGeom>
          <a:solidFill>
            <a:schemeClr val="accent2">
              <a:alpha val="10000"/>
            </a:schemeClr>
          </a:solidFill>
          <a:ln w="31750" cmpd="thickThin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53DF4449-1318-439C-BA88-E38AB3F1094E}"/>
              </a:ext>
            </a:extLst>
          </p:cNvPr>
          <p:cNvGrpSpPr/>
          <p:nvPr/>
        </p:nvGrpSpPr>
        <p:grpSpPr>
          <a:xfrm>
            <a:off x="1619250" y="1654289"/>
            <a:ext cx="3352932" cy="1323439"/>
            <a:chOff x="1352550" y="1568564"/>
            <a:chExt cx="3352932" cy="1323439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93F5DCE-D2B3-4B1D-ABAB-7AB8005B367F}"/>
                </a:ext>
              </a:extLst>
            </p:cNvPr>
            <p:cNvSpPr txBox="1"/>
            <p:nvPr/>
          </p:nvSpPr>
          <p:spPr>
            <a:xfrm>
              <a:off x="1352550" y="1568564"/>
              <a:ext cx="3194217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2000">
                  <a:solidFill>
                    <a:schemeClr val="tx1">
                      <a:lumMod val="50000"/>
                      <a:lumOff val="50000"/>
                    </a:schemeClr>
                  </a:solidFill>
                  <a:latin typeface="Abel" panose="02000506030000020004" pitchFamily="2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</a:lstStyle>
            <a:p>
              <a:r>
                <a:rPr lang="en-US" altLang="ko-KR" dirty="0"/>
                <a:t>01-1 | </a:t>
              </a:r>
              <a:r>
                <a:rPr lang="ko-KR" altLang="en-US" dirty="0"/>
                <a:t>방명록</a:t>
              </a:r>
              <a:endParaRPr lang="en-US" altLang="ko-KR" dirty="0"/>
            </a:p>
            <a:p>
              <a:r>
                <a:rPr lang="en-US" altLang="ko-KR" sz="1200" dirty="0"/>
                <a:t>                     - </a:t>
              </a:r>
              <a:r>
                <a:rPr lang="ko-KR" altLang="en-US" sz="1200" dirty="0"/>
                <a:t>비밀 설정 가능</a:t>
              </a:r>
              <a:endParaRPr lang="en-US" altLang="ko-KR" sz="1200" dirty="0"/>
            </a:p>
            <a:p>
              <a:r>
                <a:rPr lang="en-US" altLang="ko-KR" sz="1200" dirty="0"/>
                <a:t>                     - </a:t>
              </a:r>
              <a:r>
                <a:rPr lang="ko-KR" altLang="en-US" sz="1200" dirty="0"/>
                <a:t>내 블로그</a:t>
              </a:r>
              <a:endParaRPr lang="en-US" altLang="ko-KR" sz="1200" dirty="0"/>
            </a:p>
            <a:p>
              <a:r>
                <a:rPr lang="en-US" altLang="ko-KR" sz="1200" dirty="0"/>
                <a:t>                        : </a:t>
              </a:r>
              <a:r>
                <a:rPr lang="ko-KR" altLang="en-US" sz="1200" dirty="0"/>
                <a:t>다른 사람 글 삭제 가능</a:t>
              </a:r>
              <a:endParaRPr lang="en-US" altLang="ko-KR" sz="1200" dirty="0"/>
            </a:p>
            <a:p>
              <a:r>
                <a:rPr lang="en-US" altLang="ko-KR" sz="1200" dirty="0"/>
                <a:t>                     - </a:t>
              </a:r>
              <a:r>
                <a:rPr lang="ko-KR" altLang="en-US" sz="1200" dirty="0"/>
                <a:t>다른 사람 블로그 또는</a:t>
              </a:r>
              <a:r>
                <a:rPr lang="en-US" altLang="ko-KR" sz="1200" dirty="0"/>
                <a:t> </a:t>
              </a:r>
              <a:r>
                <a:rPr lang="ko-KR" altLang="en-US" sz="1200" dirty="0"/>
                <a:t>비로그인</a:t>
              </a:r>
              <a:endParaRPr lang="en-US" altLang="ko-KR" sz="1200" dirty="0"/>
            </a:p>
            <a:p>
              <a:r>
                <a:rPr lang="en-US" altLang="ko-KR" sz="1200" dirty="0"/>
                <a:t>                        : </a:t>
              </a:r>
              <a:r>
                <a:rPr lang="ko-KR" altLang="en-US" sz="1200" dirty="0"/>
                <a:t>공개 방명록만 볼 수 있음</a:t>
              </a:r>
              <a:endParaRPr lang="en-US" altLang="ko-KR" sz="1200" dirty="0"/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58A3874E-7F49-4AF5-9B28-FCF97D8E2F2E}"/>
                </a:ext>
              </a:extLst>
            </p:cNvPr>
            <p:cNvGrpSpPr/>
            <p:nvPr/>
          </p:nvGrpSpPr>
          <p:grpSpPr>
            <a:xfrm rot="10800000">
              <a:off x="3032839" y="1708514"/>
              <a:ext cx="1672643" cy="108000"/>
              <a:chOff x="4909890" y="1247866"/>
              <a:chExt cx="1672643" cy="108000"/>
            </a:xfrm>
          </p:grpSpPr>
          <p:cxnSp>
            <p:nvCxnSpPr>
              <p:cNvPr id="12" name="Straight Connector 7">
                <a:extLst>
                  <a:ext uri="{FF2B5EF4-FFF2-40B4-BE49-F238E27FC236}">
                    <a16:creationId xmlns:a16="http://schemas.microsoft.com/office/drawing/2014/main" id="{954EC8EC-237A-4D28-BDFC-60A2FD707FEE}"/>
                  </a:ext>
                </a:extLst>
              </p:cNvPr>
              <p:cNvCxnSpPr>
                <a:cxnSpLocks/>
                <a:endCxn id="13" idx="0"/>
              </p:cNvCxnSpPr>
              <p:nvPr/>
            </p:nvCxnSpPr>
            <p:spPr>
              <a:xfrm rot="10800000">
                <a:off x="5017890" y="1301866"/>
                <a:ext cx="1564643" cy="0"/>
              </a:xfrm>
              <a:prstGeom prst="line">
                <a:avLst/>
              </a:prstGeom>
              <a:ln w="6350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  <a:head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Oval 8">
                <a:extLst>
                  <a:ext uri="{FF2B5EF4-FFF2-40B4-BE49-F238E27FC236}">
                    <a16:creationId xmlns:a16="http://schemas.microsoft.com/office/drawing/2014/main" id="{17650A56-34C3-4B2D-A330-3A0F1C9A8B70}"/>
                  </a:ext>
                </a:extLst>
              </p:cNvPr>
              <p:cNvSpPr/>
              <p:nvPr/>
            </p:nvSpPr>
            <p:spPr>
              <a:xfrm rot="5400000">
                <a:off x="4909890" y="1247866"/>
                <a:ext cx="108000" cy="108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2B0BEF9C-1474-42B5-89A9-96A593994348}"/>
              </a:ext>
            </a:extLst>
          </p:cNvPr>
          <p:cNvSpPr/>
          <p:nvPr/>
        </p:nvSpPr>
        <p:spPr>
          <a:xfrm>
            <a:off x="5068990" y="3352800"/>
            <a:ext cx="3515307" cy="1830897"/>
          </a:xfrm>
          <a:prstGeom prst="roundRect">
            <a:avLst>
              <a:gd name="adj" fmla="val 8339"/>
            </a:avLst>
          </a:prstGeom>
          <a:solidFill>
            <a:schemeClr val="accent2">
              <a:alpha val="10000"/>
            </a:schemeClr>
          </a:solidFill>
          <a:ln w="31750" cmpd="thickThin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53E2465E-90EB-4382-B63B-AA83FD05CDDC}"/>
              </a:ext>
            </a:extLst>
          </p:cNvPr>
          <p:cNvGrpSpPr/>
          <p:nvPr/>
        </p:nvGrpSpPr>
        <p:grpSpPr>
          <a:xfrm>
            <a:off x="2028826" y="3916844"/>
            <a:ext cx="3588640" cy="769441"/>
            <a:chOff x="1343026" y="3240569"/>
            <a:chExt cx="3588640" cy="769441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097C0DC-7378-49E3-94C2-2824364063A5}"/>
                </a:ext>
              </a:extLst>
            </p:cNvPr>
            <p:cNvSpPr txBox="1"/>
            <p:nvPr/>
          </p:nvSpPr>
          <p:spPr>
            <a:xfrm>
              <a:off x="1343026" y="3240569"/>
              <a:ext cx="266700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2000">
                  <a:solidFill>
                    <a:schemeClr val="tx1">
                      <a:lumMod val="50000"/>
                      <a:lumOff val="50000"/>
                    </a:schemeClr>
                  </a:solidFill>
                  <a:latin typeface="Abel" panose="02000506030000020004" pitchFamily="2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</a:lstStyle>
            <a:p>
              <a:r>
                <a:rPr lang="en-US" altLang="ko-KR" dirty="0"/>
                <a:t>01-3 | </a:t>
              </a:r>
              <a:r>
                <a:rPr lang="ko-KR" altLang="en-US" dirty="0"/>
                <a:t>방명록 댓글</a:t>
              </a:r>
              <a:endParaRPr lang="ko-KR" altLang="en-US" sz="1200" dirty="0"/>
            </a:p>
            <a:p>
              <a:r>
                <a:rPr lang="en-US" altLang="ko-KR" sz="1200" dirty="0"/>
                <a:t>                     - </a:t>
              </a:r>
              <a:r>
                <a:rPr lang="ko-KR" altLang="en-US" sz="1200" dirty="0"/>
                <a:t>댓글 수 출력</a:t>
              </a:r>
              <a:endParaRPr lang="en-US" altLang="ko-KR" sz="1200" dirty="0"/>
            </a:p>
            <a:p>
              <a:r>
                <a:rPr lang="en-US" altLang="ko-KR" sz="1200" dirty="0"/>
                <a:t>                     - </a:t>
              </a:r>
              <a:r>
                <a:rPr lang="ko-KR" altLang="en-US" sz="1200" dirty="0"/>
                <a:t>댓글 등록</a:t>
              </a:r>
              <a:r>
                <a:rPr lang="en-US" altLang="ko-KR" sz="1200" dirty="0"/>
                <a:t>, </a:t>
              </a:r>
              <a:r>
                <a:rPr lang="ko-KR" altLang="en-US" sz="1200" dirty="0"/>
                <a:t>수정</a:t>
              </a:r>
              <a:r>
                <a:rPr lang="en-US" altLang="ko-KR" sz="1200" dirty="0"/>
                <a:t>,</a:t>
              </a:r>
              <a:r>
                <a:rPr lang="ko-KR" altLang="en-US" sz="1200" dirty="0"/>
                <a:t> 삭제</a:t>
              </a:r>
              <a:endParaRPr lang="en-US" altLang="ko-KR" sz="1200" dirty="0"/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0BB556D6-EB63-4D5E-84DD-B6D4CFD5A59A}"/>
                </a:ext>
              </a:extLst>
            </p:cNvPr>
            <p:cNvGrpSpPr/>
            <p:nvPr/>
          </p:nvGrpSpPr>
          <p:grpSpPr>
            <a:xfrm rot="10800000">
              <a:off x="3571875" y="3363719"/>
              <a:ext cx="1359791" cy="108000"/>
              <a:chOff x="4909890" y="1247866"/>
              <a:chExt cx="1359791" cy="108000"/>
            </a:xfrm>
          </p:grpSpPr>
          <p:cxnSp>
            <p:nvCxnSpPr>
              <p:cNvPr id="20" name="Straight Connector 7">
                <a:extLst>
                  <a:ext uri="{FF2B5EF4-FFF2-40B4-BE49-F238E27FC236}">
                    <a16:creationId xmlns:a16="http://schemas.microsoft.com/office/drawing/2014/main" id="{CE9FA08C-377D-47F7-915A-C105670F21F3}"/>
                  </a:ext>
                </a:extLst>
              </p:cNvPr>
              <p:cNvCxnSpPr>
                <a:cxnSpLocks/>
                <a:endCxn id="21" idx="0"/>
              </p:cNvCxnSpPr>
              <p:nvPr/>
            </p:nvCxnSpPr>
            <p:spPr>
              <a:xfrm rot="10800000">
                <a:off x="5017890" y="1301866"/>
                <a:ext cx="1251791" cy="0"/>
              </a:xfrm>
              <a:prstGeom prst="line">
                <a:avLst/>
              </a:prstGeom>
              <a:ln w="6350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  <a:head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Oval 8">
                <a:extLst>
                  <a:ext uri="{FF2B5EF4-FFF2-40B4-BE49-F238E27FC236}">
                    <a16:creationId xmlns:a16="http://schemas.microsoft.com/office/drawing/2014/main" id="{97BD377E-1085-4841-A400-194C74B60B36}"/>
                  </a:ext>
                </a:extLst>
              </p:cNvPr>
              <p:cNvSpPr/>
              <p:nvPr/>
            </p:nvSpPr>
            <p:spPr>
              <a:xfrm rot="5400000">
                <a:off x="4909890" y="1247866"/>
                <a:ext cx="108000" cy="108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57A9DAA2-892D-4656-9EE7-B5C7C142F135}"/>
              </a:ext>
            </a:extLst>
          </p:cNvPr>
          <p:cNvGrpSpPr/>
          <p:nvPr/>
        </p:nvGrpSpPr>
        <p:grpSpPr>
          <a:xfrm>
            <a:off x="5035434" y="5258349"/>
            <a:ext cx="3146541" cy="833784"/>
            <a:chOff x="6174200" y="3816563"/>
            <a:chExt cx="3146541" cy="833784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2FB5D46-DD8F-46D5-9E5E-D89212EB188D}"/>
                </a:ext>
              </a:extLst>
            </p:cNvPr>
            <p:cNvSpPr txBox="1"/>
            <p:nvPr/>
          </p:nvSpPr>
          <p:spPr>
            <a:xfrm>
              <a:off x="6174200" y="4065572"/>
              <a:ext cx="314654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2000">
                  <a:solidFill>
                    <a:schemeClr val="tx1">
                      <a:lumMod val="50000"/>
                      <a:lumOff val="50000"/>
                    </a:schemeClr>
                  </a:solidFill>
                  <a:latin typeface="Abel" panose="02000506030000020004" pitchFamily="2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</a:lstStyle>
            <a:p>
              <a:r>
                <a:rPr lang="en-US" altLang="ko-KR" dirty="0"/>
                <a:t>01-4 | PAGING</a:t>
              </a:r>
              <a:endParaRPr lang="ko-KR" altLang="en-US" sz="1200" dirty="0"/>
            </a:p>
            <a:p>
              <a:r>
                <a:rPr lang="en-US" altLang="ko-KR" sz="1200" dirty="0"/>
                <a:t>                     - </a:t>
              </a:r>
              <a:r>
                <a:rPr lang="ko-KR" altLang="en-US" sz="1200" dirty="0"/>
                <a:t>한 화면당 </a:t>
              </a:r>
              <a:r>
                <a:rPr lang="en-US" altLang="ko-KR" sz="1200" dirty="0"/>
                <a:t>15</a:t>
              </a:r>
              <a:r>
                <a:rPr lang="ko-KR" altLang="en-US" sz="1200" dirty="0"/>
                <a:t>개의 방명록 출력</a:t>
              </a:r>
              <a:endParaRPr lang="en-US" altLang="ko-KR" sz="1200" dirty="0"/>
            </a:p>
          </p:txBody>
        </p: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C2410CF9-D496-43FF-BF10-68ED74580523}"/>
                </a:ext>
              </a:extLst>
            </p:cNvPr>
            <p:cNvGrpSpPr/>
            <p:nvPr/>
          </p:nvGrpSpPr>
          <p:grpSpPr>
            <a:xfrm rot="5400000">
              <a:off x="7672903" y="3972792"/>
              <a:ext cx="420458" cy="108000"/>
              <a:chOff x="4909890" y="1247866"/>
              <a:chExt cx="420458" cy="108000"/>
            </a:xfrm>
          </p:grpSpPr>
          <p:cxnSp>
            <p:nvCxnSpPr>
              <p:cNvPr id="26" name="Straight Connector 7">
                <a:extLst>
                  <a:ext uri="{FF2B5EF4-FFF2-40B4-BE49-F238E27FC236}">
                    <a16:creationId xmlns:a16="http://schemas.microsoft.com/office/drawing/2014/main" id="{CDA8627D-421B-4C94-A2D7-755F6EAC6E53}"/>
                  </a:ext>
                </a:extLst>
              </p:cNvPr>
              <p:cNvCxnSpPr>
                <a:cxnSpLocks/>
                <a:endCxn id="27" idx="0"/>
              </p:cNvCxnSpPr>
              <p:nvPr/>
            </p:nvCxnSpPr>
            <p:spPr>
              <a:xfrm rot="16200000" flipV="1">
                <a:off x="5174119" y="1145637"/>
                <a:ext cx="0" cy="312459"/>
              </a:xfrm>
              <a:prstGeom prst="line">
                <a:avLst/>
              </a:prstGeom>
              <a:ln w="6350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  <a:head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Oval 8">
                <a:extLst>
                  <a:ext uri="{FF2B5EF4-FFF2-40B4-BE49-F238E27FC236}">
                    <a16:creationId xmlns:a16="http://schemas.microsoft.com/office/drawing/2014/main" id="{8B53593D-E14D-4E15-880C-09C34439422A}"/>
                  </a:ext>
                </a:extLst>
              </p:cNvPr>
              <p:cNvSpPr/>
              <p:nvPr/>
            </p:nvSpPr>
            <p:spPr>
              <a:xfrm rot="5400000">
                <a:off x="4909890" y="1247866"/>
                <a:ext cx="108000" cy="108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4923D69A-AA2D-4374-9709-C02D64562C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4493" y="2943160"/>
            <a:ext cx="1006432" cy="705659"/>
          </a:xfrm>
          <a:prstGeom prst="rect">
            <a:avLst/>
          </a:prstGeom>
          <a:ln>
            <a:solidFill>
              <a:schemeClr val="accent4"/>
            </a:solidFill>
          </a:ln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680CF930-F802-4173-9F7E-5C6C56455AC4}"/>
              </a:ext>
            </a:extLst>
          </p:cNvPr>
          <p:cNvGrpSpPr/>
          <p:nvPr/>
        </p:nvGrpSpPr>
        <p:grpSpPr>
          <a:xfrm>
            <a:off x="7324725" y="697665"/>
            <a:ext cx="2828911" cy="819115"/>
            <a:chOff x="7324725" y="526215"/>
            <a:chExt cx="2828911" cy="819115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A9603F8-53BF-423C-BFF3-FFC747721A30}"/>
                </a:ext>
              </a:extLst>
            </p:cNvPr>
            <p:cNvSpPr txBox="1"/>
            <p:nvPr/>
          </p:nvSpPr>
          <p:spPr>
            <a:xfrm>
              <a:off x="7439025" y="526215"/>
              <a:ext cx="271461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2000">
                  <a:solidFill>
                    <a:schemeClr val="tx1">
                      <a:lumMod val="50000"/>
                      <a:lumOff val="50000"/>
                    </a:schemeClr>
                  </a:solidFill>
                  <a:latin typeface="Abel" panose="02000506030000020004" pitchFamily="2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</a:lstStyle>
            <a:p>
              <a:r>
                <a:rPr lang="en-US" altLang="ko-KR" dirty="0"/>
                <a:t>01-2 | </a:t>
              </a:r>
              <a:r>
                <a:rPr lang="ko-KR" altLang="en-US" dirty="0"/>
                <a:t>검색</a:t>
              </a:r>
              <a:endParaRPr lang="ko-KR" altLang="en-US" sz="1200" dirty="0"/>
            </a:p>
            <a:p>
              <a:r>
                <a:rPr lang="en-US" altLang="ko-KR" sz="1200" dirty="0"/>
                <a:t>                     - </a:t>
              </a:r>
              <a:r>
                <a:rPr lang="ko-KR" altLang="en-US" sz="1200" dirty="0"/>
                <a:t>검색조건 </a:t>
              </a:r>
              <a:r>
                <a:rPr lang="en-US" altLang="ko-KR" sz="1200" dirty="0"/>
                <a:t>: </a:t>
              </a:r>
              <a:r>
                <a:rPr lang="ko-KR" altLang="en-US" sz="1200" dirty="0"/>
                <a:t>작성자</a:t>
              </a:r>
              <a:r>
                <a:rPr lang="en-US" altLang="ko-KR" sz="1200" dirty="0"/>
                <a:t>, </a:t>
              </a:r>
              <a:r>
                <a:rPr lang="ko-KR" altLang="en-US" sz="1200" dirty="0"/>
                <a:t>내용</a:t>
              </a:r>
              <a:endParaRPr lang="en-US" altLang="ko-KR" sz="1200" dirty="0"/>
            </a:p>
          </p:txBody>
        </p: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69C2A9A6-2564-4BE9-9818-163AB65E9DCF}"/>
                </a:ext>
              </a:extLst>
            </p:cNvPr>
            <p:cNvGrpSpPr/>
            <p:nvPr/>
          </p:nvGrpSpPr>
          <p:grpSpPr>
            <a:xfrm rot="16200000">
              <a:off x="7077535" y="990140"/>
              <a:ext cx="602380" cy="108000"/>
              <a:chOff x="4909890" y="1247866"/>
              <a:chExt cx="602380" cy="108000"/>
            </a:xfrm>
          </p:grpSpPr>
          <p:cxnSp>
            <p:nvCxnSpPr>
              <p:cNvPr id="41" name="Straight Connector 7">
                <a:extLst>
                  <a:ext uri="{FF2B5EF4-FFF2-40B4-BE49-F238E27FC236}">
                    <a16:creationId xmlns:a16="http://schemas.microsoft.com/office/drawing/2014/main" id="{D4B42E06-F3CC-4EF7-B227-42CC3C83FFA5}"/>
                  </a:ext>
                </a:extLst>
              </p:cNvPr>
              <p:cNvCxnSpPr>
                <a:cxnSpLocks/>
                <a:endCxn id="42" idx="0"/>
              </p:cNvCxnSpPr>
              <p:nvPr/>
            </p:nvCxnSpPr>
            <p:spPr>
              <a:xfrm rot="5400000" flipH="1">
                <a:off x="5265079" y="1054677"/>
                <a:ext cx="2" cy="494380"/>
              </a:xfrm>
              <a:prstGeom prst="line">
                <a:avLst/>
              </a:prstGeom>
              <a:ln w="6350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  <a:head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" name="Oval 8">
                <a:extLst>
                  <a:ext uri="{FF2B5EF4-FFF2-40B4-BE49-F238E27FC236}">
                    <a16:creationId xmlns:a16="http://schemas.microsoft.com/office/drawing/2014/main" id="{82B40DF2-A2D7-4FDF-A3E1-FABD46943596}"/>
                  </a:ext>
                </a:extLst>
              </p:cNvPr>
              <p:cNvSpPr/>
              <p:nvPr/>
            </p:nvSpPr>
            <p:spPr>
              <a:xfrm rot="5400000">
                <a:off x="4909890" y="1247866"/>
                <a:ext cx="108000" cy="108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097969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3BE9B205-B64B-4279-9688-8068ED0C98C0}"/>
              </a:ext>
            </a:extLst>
          </p:cNvPr>
          <p:cNvSpPr/>
          <p:nvPr/>
        </p:nvSpPr>
        <p:spPr>
          <a:xfrm>
            <a:off x="1124407" y="9732"/>
            <a:ext cx="114326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bel" panose="0200050603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프로젝트 상세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E0F235F-06F7-4F24-936E-9E06237DA46C}"/>
              </a:ext>
            </a:extLst>
          </p:cNvPr>
          <p:cNvSpPr txBox="1"/>
          <p:nvPr/>
        </p:nvSpPr>
        <p:spPr>
          <a:xfrm>
            <a:off x="785853" y="0"/>
            <a:ext cx="338554" cy="276999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bel" panose="02000506030000020004" pitchFamily="2" charset="0"/>
              </a:rPr>
              <a:t>03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CCF3DA-91E3-49BB-B8DA-9E228BB8F087}"/>
              </a:ext>
            </a:extLst>
          </p:cNvPr>
          <p:cNvSpPr txBox="1"/>
          <p:nvPr/>
        </p:nvSpPr>
        <p:spPr>
          <a:xfrm>
            <a:off x="800100" y="308846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bel" panose="02000506030000020004" pitchFamily="2" charset="0"/>
              </a:rPr>
              <a:t>타임라인</a:t>
            </a:r>
            <a:endParaRPr lang="en-US" sz="3200" b="1" dirty="0">
              <a:solidFill>
                <a:schemeClr val="tx1">
                  <a:lumMod val="65000"/>
                  <a:lumOff val="35000"/>
                </a:schemeClr>
              </a:solidFill>
              <a:latin typeface="Abel" panose="02000506030000020004" pitchFamily="2" charset="0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C2B39B58-2406-4507-9DD8-65449D8AB179}"/>
              </a:ext>
            </a:extLst>
          </p:cNvPr>
          <p:cNvSpPr/>
          <p:nvPr/>
        </p:nvSpPr>
        <p:spPr>
          <a:xfrm>
            <a:off x="772136" y="-3946"/>
            <a:ext cx="45719" cy="89756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A1EE14F6-AD42-4258-92D0-577B79C394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16" t="11089" r="4099" b="25995"/>
          <a:stretch/>
        </p:blipFill>
        <p:spPr>
          <a:xfrm>
            <a:off x="4634774" y="1263870"/>
            <a:ext cx="5904241" cy="42427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0A9C9CE-F172-4D60-B2F5-569F88BFA253}"/>
              </a:ext>
            </a:extLst>
          </p:cNvPr>
          <p:cNvGrpSpPr/>
          <p:nvPr/>
        </p:nvGrpSpPr>
        <p:grpSpPr>
          <a:xfrm>
            <a:off x="1362532" y="2563475"/>
            <a:ext cx="3644478" cy="1336555"/>
            <a:chOff x="1362532" y="2563475"/>
            <a:chExt cx="3644478" cy="133655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B1EEF9D-0976-4884-AA8E-33DCBDC7E862}"/>
                </a:ext>
              </a:extLst>
            </p:cNvPr>
            <p:cNvSpPr txBox="1"/>
            <p:nvPr/>
          </p:nvSpPr>
          <p:spPr>
            <a:xfrm>
              <a:off x="1362532" y="2563475"/>
              <a:ext cx="3266618" cy="11387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2000">
                  <a:solidFill>
                    <a:schemeClr val="tx1">
                      <a:lumMod val="50000"/>
                      <a:lumOff val="50000"/>
                    </a:schemeClr>
                  </a:solidFill>
                  <a:latin typeface="Abel" panose="02000506030000020004" pitchFamily="2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</a:lstStyle>
            <a:p>
              <a:r>
                <a:rPr lang="en-US" altLang="ko-KR" dirty="0"/>
                <a:t>01 | </a:t>
              </a:r>
              <a:r>
                <a:rPr lang="ko-KR" altLang="en-US" dirty="0"/>
                <a:t>타임라인</a:t>
              </a:r>
              <a:br>
                <a:rPr lang="en-US" altLang="ko-KR" dirty="0"/>
              </a:br>
              <a:r>
                <a:rPr lang="en-US" altLang="ko-KR" sz="1200" dirty="0"/>
                <a:t>               - </a:t>
              </a:r>
              <a:r>
                <a:rPr lang="ko-KR" altLang="en-US" sz="1200" dirty="0"/>
                <a:t>이웃의 새 글을 최신 순으로 정렬</a:t>
              </a:r>
              <a:endParaRPr lang="en-US" altLang="ko-KR" sz="1200" dirty="0"/>
            </a:p>
            <a:p>
              <a:r>
                <a:rPr lang="ko-KR" altLang="en-US" sz="1200" dirty="0"/>
                <a:t>               </a:t>
              </a:r>
              <a:r>
                <a:rPr lang="en-US" altLang="ko-KR" sz="1200" dirty="0"/>
                <a:t>- </a:t>
              </a:r>
              <a:r>
                <a:rPr lang="ko-KR" altLang="en-US" sz="1200" dirty="0"/>
                <a:t>글이 </a:t>
              </a:r>
              <a:r>
                <a:rPr lang="en-US" altLang="ko-KR" sz="1200" dirty="0"/>
                <a:t>7</a:t>
              </a:r>
              <a:r>
                <a:rPr lang="ko-KR" altLang="en-US" sz="1200" dirty="0"/>
                <a:t>개 이상이면 더 보기 버튼 출력</a:t>
              </a:r>
              <a:endParaRPr lang="en-US" altLang="ko-KR" sz="1200" dirty="0"/>
            </a:p>
            <a:p>
              <a:r>
                <a:rPr lang="en-US" altLang="ko-KR" sz="1200" dirty="0"/>
                <a:t>               - NEW </a:t>
              </a:r>
              <a:r>
                <a:rPr lang="ko-KR" altLang="en-US" sz="1200" dirty="0"/>
                <a:t>아이콘</a:t>
              </a:r>
              <a:endParaRPr lang="en-US" altLang="ko-KR" sz="1200" dirty="0"/>
            </a:p>
            <a:p>
              <a:r>
                <a:rPr lang="en-US" altLang="ko-KR" sz="1200" dirty="0"/>
                <a:t>                 : 2</a:t>
              </a:r>
              <a:r>
                <a:rPr lang="ko-KR" altLang="en-US" sz="1200" dirty="0"/>
                <a:t>일전까지의 글에 표시</a:t>
              </a:r>
              <a:endParaRPr lang="en-US" altLang="ko-KR" sz="1200" dirty="0"/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BD8B41FA-EE3C-4C84-87B8-E69310F95308}"/>
                </a:ext>
              </a:extLst>
            </p:cNvPr>
            <p:cNvGrpSpPr/>
            <p:nvPr/>
          </p:nvGrpSpPr>
          <p:grpSpPr>
            <a:xfrm rot="10800000">
              <a:off x="3095625" y="2696849"/>
              <a:ext cx="1911385" cy="108000"/>
              <a:chOff x="4909890" y="1247866"/>
              <a:chExt cx="1911385" cy="108000"/>
            </a:xfrm>
          </p:grpSpPr>
          <p:cxnSp>
            <p:nvCxnSpPr>
              <p:cNvPr id="10" name="Straight Connector 7">
                <a:extLst>
                  <a:ext uri="{FF2B5EF4-FFF2-40B4-BE49-F238E27FC236}">
                    <a16:creationId xmlns:a16="http://schemas.microsoft.com/office/drawing/2014/main" id="{96D96D52-292A-40E6-BEED-B1E89F6ACEDB}"/>
                  </a:ext>
                </a:extLst>
              </p:cNvPr>
              <p:cNvCxnSpPr>
                <a:cxnSpLocks/>
                <a:endCxn id="11" idx="0"/>
              </p:cNvCxnSpPr>
              <p:nvPr/>
            </p:nvCxnSpPr>
            <p:spPr>
              <a:xfrm rot="10800000">
                <a:off x="5017890" y="1301866"/>
                <a:ext cx="1803385" cy="0"/>
              </a:xfrm>
              <a:prstGeom prst="line">
                <a:avLst/>
              </a:prstGeom>
              <a:ln w="6350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  <a:head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Oval 8">
                <a:extLst>
                  <a:ext uri="{FF2B5EF4-FFF2-40B4-BE49-F238E27FC236}">
                    <a16:creationId xmlns:a16="http://schemas.microsoft.com/office/drawing/2014/main" id="{7C9AF883-8676-4635-939B-8347845110A5}"/>
                  </a:ext>
                </a:extLst>
              </p:cNvPr>
              <p:cNvSpPr/>
              <p:nvPr/>
            </p:nvSpPr>
            <p:spPr>
              <a:xfrm rot="5400000">
                <a:off x="4909890" y="1247866"/>
                <a:ext cx="108000" cy="108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929800E4-1F00-408C-91C8-16666EFE77B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70299" y="3648030"/>
              <a:ext cx="252000" cy="252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9228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5F59D6C4-592E-4A65-88E7-2E806336B960}"/>
              </a:ext>
            </a:extLst>
          </p:cNvPr>
          <p:cNvSpPr/>
          <p:nvPr/>
        </p:nvSpPr>
        <p:spPr>
          <a:xfrm>
            <a:off x="1124407" y="9732"/>
            <a:ext cx="114326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bel" panose="0200050603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프로젝트 상세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B6AC7A-D165-4C62-B533-23C13698F0C1}"/>
              </a:ext>
            </a:extLst>
          </p:cNvPr>
          <p:cNvSpPr txBox="1"/>
          <p:nvPr/>
        </p:nvSpPr>
        <p:spPr>
          <a:xfrm>
            <a:off x="785853" y="0"/>
            <a:ext cx="338554" cy="276999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bel" panose="02000506030000020004" pitchFamily="2" charset="0"/>
              </a:rPr>
              <a:t>03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626F46-8B68-4F4C-A5C8-2995BF50648C}"/>
              </a:ext>
            </a:extLst>
          </p:cNvPr>
          <p:cNvSpPr txBox="1"/>
          <p:nvPr/>
        </p:nvSpPr>
        <p:spPr>
          <a:xfrm>
            <a:off x="800100" y="308846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bel" panose="02000506030000020004" pitchFamily="2" charset="0"/>
              </a:rPr>
              <a:t>메시지관리</a:t>
            </a:r>
            <a:endParaRPr lang="en-US" sz="3200" b="1" dirty="0">
              <a:solidFill>
                <a:schemeClr val="tx1">
                  <a:lumMod val="65000"/>
                  <a:lumOff val="35000"/>
                </a:schemeClr>
              </a:solidFill>
              <a:latin typeface="Abel" panose="02000506030000020004" pitchFamily="2" charset="0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73A99008-11A6-40A8-8890-9735A8CB4CE3}"/>
              </a:ext>
            </a:extLst>
          </p:cNvPr>
          <p:cNvSpPr/>
          <p:nvPr/>
        </p:nvSpPr>
        <p:spPr>
          <a:xfrm>
            <a:off x="772136" y="-3946"/>
            <a:ext cx="45719" cy="89756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A6DDFBC-3636-4DCF-B4CA-63F69E3EC2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350" t="10962" r="12948" b="58244"/>
          <a:stretch/>
        </p:blipFill>
        <p:spPr>
          <a:xfrm>
            <a:off x="1719742" y="1496459"/>
            <a:ext cx="4522895" cy="251341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5CA91A6-3DCB-49E2-8F21-4F046ADBD02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322" t="13872" r="25780" b="60270"/>
          <a:stretch/>
        </p:blipFill>
        <p:spPr>
          <a:xfrm>
            <a:off x="3989165" y="4220254"/>
            <a:ext cx="4162425" cy="1773458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7C63DB22-863D-476E-88AA-384C3B6D6204}"/>
              </a:ext>
            </a:extLst>
          </p:cNvPr>
          <p:cNvSpPr/>
          <p:nvPr/>
        </p:nvSpPr>
        <p:spPr>
          <a:xfrm>
            <a:off x="5400675" y="1500088"/>
            <a:ext cx="412528" cy="414000"/>
          </a:xfrm>
          <a:prstGeom prst="roundRect">
            <a:avLst>
              <a:gd name="adj" fmla="val 50000"/>
            </a:avLst>
          </a:prstGeom>
          <a:solidFill>
            <a:schemeClr val="accent2">
              <a:alpha val="10000"/>
            </a:schemeClr>
          </a:solidFill>
          <a:ln w="31750" cmpd="thickThin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AAE74ABA-0CDF-4FFB-AAC0-2529A415971E}"/>
              </a:ext>
            </a:extLst>
          </p:cNvPr>
          <p:cNvGrpSpPr/>
          <p:nvPr/>
        </p:nvGrpSpPr>
        <p:grpSpPr>
          <a:xfrm>
            <a:off x="4759319" y="1933011"/>
            <a:ext cx="5140332" cy="954107"/>
            <a:chOff x="7438823" y="2835362"/>
            <a:chExt cx="5140332" cy="954107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AEE8BF0-E945-479A-A478-A9C1D67EDEB0}"/>
                </a:ext>
              </a:extLst>
            </p:cNvPr>
            <p:cNvSpPr txBox="1"/>
            <p:nvPr/>
          </p:nvSpPr>
          <p:spPr>
            <a:xfrm>
              <a:off x="9537965" y="2835362"/>
              <a:ext cx="304119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2000">
                  <a:solidFill>
                    <a:schemeClr val="tx1">
                      <a:lumMod val="50000"/>
                      <a:lumOff val="50000"/>
                    </a:schemeClr>
                  </a:solidFill>
                  <a:latin typeface="Abel" panose="02000506030000020004" pitchFamily="2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</a:lstStyle>
            <a:p>
              <a:r>
                <a:rPr lang="en-US" altLang="ko-KR" dirty="0"/>
                <a:t>02 | </a:t>
              </a:r>
              <a:r>
                <a:rPr lang="ko-KR" altLang="en-US" dirty="0"/>
                <a:t>메시지 출력</a:t>
              </a:r>
              <a:endParaRPr lang="ko-KR" altLang="en-US" sz="1200" dirty="0"/>
            </a:p>
            <a:p>
              <a:r>
                <a:rPr lang="ko-KR" altLang="en-US" sz="1200" dirty="0"/>
                <a:t>               </a:t>
              </a:r>
              <a:r>
                <a:rPr lang="en-US" altLang="ko-KR" sz="1200" dirty="0"/>
                <a:t>- </a:t>
              </a:r>
              <a:r>
                <a:rPr lang="ko-KR" altLang="en-US" sz="1200" dirty="0"/>
                <a:t>안 읽은 메시지</a:t>
              </a:r>
              <a:r>
                <a:rPr lang="en-US" altLang="ko-KR" sz="1200" dirty="0"/>
                <a:t> LIMIT 5 </a:t>
              </a:r>
              <a:r>
                <a:rPr lang="ko-KR" altLang="en-US" sz="1200" dirty="0"/>
                <a:t>출력</a:t>
              </a:r>
              <a:endParaRPr lang="en-US" altLang="ko-KR" sz="1200" dirty="0"/>
            </a:p>
            <a:p>
              <a:r>
                <a:rPr lang="en-US" altLang="ko-KR" sz="1200" dirty="0"/>
                <a:t>               - </a:t>
              </a:r>
              <a:r>
                <a:rPr lang="ko-KR" altLang="en-US" sz="1200" dirty="0"/>
                <a:t>메시지 제목 클릭 시</a:t>
              </a:r>
              <a:r>
                <a:rPr lang="en-US" altLang="ko-KR" sz="1200" dirty="0"/>
                <a:t>, </a:t>
              </a:r>
              <a:r>
                <a:rPr lang="ko-KR" altLang="en-US" sz="1200" dirty="0"/>
                <a:t>상세로 이동</a:t>
              </a:r>
              <a:endParaRPr lang="en-US" altLang="ko-KR" sz="1200" dirty="0"/>
            </a:p>
            <a:p>
              <a:r>
                <a:rPr lang="en-US" altLang="ko-KR" sz="1200" dirty="0"/>
                <a:t>               - </a:t>
              </a:r>
              <a:r>
                <a:rPr lang="ko-KR" altLang="en-US" sz="1200" dirty="0"/>
                <a:t>메시지 함 바로가기 버튼</a:t>
              </a:r>
              <a:endParaRPr lang="en-US" altLang="ko-KR" sz="1200" dirty="0"/>
            </a:p>
          </p:txBody>
        </p: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DC7D18FE-B4E2-4FA9-ACE2-0D501FFC6E7F}"/>
                </a:ext>
              </a:extLst>
            </p:cNvPr>
            <p:cNvGrpSpPr/>
            <p:nvPr/>
          </p:nvGrpSpPr>
          <p:grpSpPr>
            <a:xfrm>
              <a:off x="7438823" y="2987785"/>
              <a:ext cx="2032467" cy="108000"/>
              <a:chOff x="4519365" y="1247866"/>
              <a:chExt cx="2032467" cy="108000"/>
            </a:xfrm>
          </p:grpSpPr>
          <p:cxnSp>
            <p:nvCxnSpPr>
              <p:cNvPr id="21" name="Straight Connector 7">
                <a:extLst>
                  <a:ext uri="{FF2B5EF4-FFF2-40B4-BE49-F238E27FC236}">
                    <a16:creationId xmlns:a16="http://schemas.microsoft.com/office/drawing/2014/main" id="{E3B8718B-F452-4929-9CBF-C9310ED57E69}"/>
                  </a:ext>
                </a:extLst>
              </p:cNvPr>
              <p:cNvCxnSpPr>
                <a:cxnSpLocks/>
                <a:endCxn id="22" idx="0"/>
              </p:cNvCxnSpPr>
              <p:nvPr/>
            </p:nvCxnSpPr>
            <p:spPr>
              <a:xfrm flipH="1">
                <a:off x="4627365" y="1301866"/>
                <a:ext cx="1924467" cy="0"/>
              </a:xfrm>
              <a:prstGeom prst="line">
                <a:avLst/>
              </a:prstGeom>
              <a:ln w="6350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  <a:head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Oval 8">
                <a:extLst>
                  <a:ext uri="{FF2B5EF4-FFF2-40B4-BE49-F238E27FC236}">
                    <a16:creationId xmlns:a16="http://schemas.microsoft.com/office/drawing/2014/main" id="{07559C36-D2C2-44D8-B421-6786166DBA07}"/>
                  </a:ext>
                </a:extLst>
              </p:cNvPr>
              <p:cNvSpPr/>
              <p:nvPr/>
            </p:nvSpPr>
            <p:spPr>
              <a:xfrm rot="5400000">
                <a:off x="4519365" y="1247866"/>
                <a:ext cx="108000" cy="108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79C6A0B6-637C-4D09-B5E1-497B4D64727D}"/>
              </a:ext>
            </a:extLst>
          </p:cNvPr>
          <p:cNvGrpSpPr/>
          <p:nvPr/>
        </p:nvGrpSpPr>
        <p:grpSpPr>
          <a:xfrm>
            <a:off x="5552803" y="947356"/>
            <a:ext cx="2927750" cy="713441"/>
            <a:chOff x="6010003" y="1026745"/>
            <a:chExt cx="2927750" cy="713441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F7DBEFE-4EFE-4191-B262-1F527D4A07FD}"/>
                </a:ext>
              </a:extLst>
            </p:cNvPr>
            <p:cNvSpPr txBox="1"/>
            <p:nvPr/>
          </p:nvSpPr>
          <p:spPr>
            <a:xfrm>
              <a:off x="6518863" y="1026745"/>
              <a:ext cx="241889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2000">
                  <a:solidFill>
                    <a:schemeClr val="tx1">
                      <a:lumMod val="50000"/>
                      <a:lumOff val="50000"/>
                    </a:schemeClr>
                  </a:solidFill>
                  <a:latin typeface="Abel" panose="02000506030000020004" pitchFamily="2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</a:lstStyle>
            <a:p>
              <a:r>
                <a:rPr lang="en-US" altLang="ko-KR" dirty="0"/>
                <a:t>01 | </a:t>
              </a:r>
              <a:r>
                <a:rPr lang="ko-KR" altLang="en-US" dirty="0"/>
                <a:t>메시지 알림</a:t>
              </a:r>
              <a:endParaRPr lang="ko-KR" altLang="en-US" sz="1200" dirty="0"/>
            </a:p>
            <a:p>
              <a:r>
                <a:rPr lang="ko-KR" altLang="en-US" sz="1200" dirty="0"/>
                <a:t>               </a:t>
              </a:r>
              <a:r>
                <a:rPr lang="en-US" altLang="ko-KR" sz="1200" dirty="0"/>
                <a:t>- </a:t>
              </a:r>
              <a:r>
                <a:rPr lang="ko-KR" altLang="en-US" sz="1200" dirty="0"/>
                <a:t>안 읽은 메시지</a:t>
              </a:r>
              <a:r>
                <a:rPr lang="en-US" altLang="ko-KR" sz="1200" dirty="0"/>
                <a:t> </a:t>
              </a:r>
              <a:r>
                <a:rPr lang="ko-KR" altLang="en-US" sz="1200" dirty="0"/>
                <a:t>수 출력</a:t>
              </a:r>
              <a:endParaRPr lang="en-US" altLang="ko-KR" sz="1200" dirty="0"/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502BD4A3-6089-4991-B892-2A92B4073819}"/>
                </a:ext>
              </a:extLst>
            </p:cNvPr>
            <p:cNvGrpSpPr/>
            <p:nvPr/>
          </p:nvGrpSpPr>
          <p:grpSpPr>
            <a:xfrm>
              <a:off x="6010003" y="1238102"/>
              <a:ext cx="444835" cy="502084"/>
              <a:chOff x="6010003" y="1238102"/>
              <a:chExt cx="444835" cy="502084"/>
            </a:xfrm>
          </p:grpSpPr>
          <p:cxnSp>
            <p:nvCxnSpPr>
              <p:cNvPr id="24" name="Straight Connector 26">
                <a:extLst>
                  <a:ext uri="{FF2B5EF4-FFF2-40B4-BE49-F238E27FC236}">
                    <a16:creationId xmlns:a16="http://schemas.microsoft.com/office/drawing/2014/main" id="{F8AB428B-EAA5-439A-B701-EA1AF9E8F31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64003" y="1276350"/>
                <a:ext cx="0" cy="384151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7">
                <a:extLst>
                  <a:ext uri="{FF2B5EF4-FFF2-40B4-BE49-F238E27FC236}">
                    <a16:creationId xmlns:a16="http://schemas.microsoft.com/office/drawing/2014/main" id="{9A01BF3E-015A-4E8B-A0A8-C07709837B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64003" y="1238102"/>
                <a:ext cx="390835" cy="0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Oval 8">
                <a:extLst>
                  <a:ext uri="{FF2B5EF4-FFF2-40B4-BE49-F238E27FC236}">
                    <a16:creationId xmlns:a16="http://schemas.microsoft.com/office/drawing/2014/main" id="{48C66783-22B7-4AA8-8001-03330F24E12D}"/>
                  </a:ext>
                </a:extLst>
              </p:cNvPr>
              <p:cNvSpPr/>
              <p:nvPr/>
            </p:nvSpPr>
            <p:spPr>
              <a:xfrm rot="5400000">
                <a:off x="6010003" y="1632186"/>
                <a:ext cx="108000" cy="108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1F9843F9-CE28-4913-BF79-943AEE03CA49}"/>
              </a:ext>
            </a:extLst>
          </p:cNvPr>
          <p:cNvGrpSpPr/>
          <p:nvPr/>
        </p:nvGrpSpPr>
        <p:grpSpPr>
          <a:xfrm>
            <a:off x="6728874" y="3416644"/>
            <a:ext cx="4303721" cy="2283757"/>
            <a:chOff x="6805074" y="3290110"/>
            <a:chExt cx="4303721" cy="2283757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B168321-59CF-4940-9C50-773F7B39F87F}"/>
                </a:ext>
              </a:extLst>
            </p:cNvPr>
            <p:cNvSpPr txBox="1"/>
            <p:nvPr/>
          </p:nvSpPr>
          <p:spPr>
            <a:xfrm>
              <a:off x="7734300" y="3290110"/>
              <a:ext cx="3374495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2000">
                  <a:solidFill>
                    <a:schemeClr val="tx1">
                      <a:lumMod val="50000"/>
                      <a:lumOff val="50000"/>
                    </a:schemeClr>
                  </a:solidFill>
                  <a:latin typeface="Abel" panose="02000506030000020004" pitchFamily="2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</a:lstStyle>
            <a:p>
              <a:r>
                <a:rPr lang="en-US" altLang="ko-KR" dirty="0"/>
                <a:t>03 | </a:t>
              </a:r>
              <a:r>
                <a:rPr lang="ko-KR" altLang="en-US" dirty="0"/>
                <a:t>메시지 함</a:t>
              </a:r>
              <a:endParaRPr lang="ko-KR" altLang="en-US" sz="1200" dirty="0"/>
            </a:p>
            <a:p>
              <a:r>
                <a:rPr lang="ko-KR" altLang="en-US" sz="1200" dirty="0"/>
                <a:t>               </a:t>
              </a:r>
              <a:r>
                <a:rPr lang="en-US" altLang="ko-KR" sz="1200" dirty="0"/>
                <a:t>- </a:t>
              </a:r>
              <a:r>
                <a:rPr lang="ko-KR" altLang="en-US" sz="1200" dirty="0"/>
                <a:t>메시지 확인 여부 출력</a:t>
              </a:r>
              <a:endParaRPr lang="en-US" altLang="ko-KR" sz="1200" dirty="0"/>
            </a:p>
            <a:p>
              <a:r>
                <a:rPr lang="en-US" altLang="ko-KR" sz="1200" dirty="0"/>
                <a:t>               - </a:t>
              </a:r>
              <a:r>
                <a:rPr lang="ko-KR" altLang="en-US" sz="1200" dirty="0"/>
                <a:t>받은 메시지</a:t>
              </a:r>
              <a:endParaRPr lang="en-US" altLang="ko-KR" sz="1200" dirty="0"/>
            </a:p>
            <a:p>
              <a:r>
                <a:rPr lang="en-US" altLang="ko-KR" sz="1200" dirty="0"/>
                <a:t>                  : </a:t>
              </a:r>
              <a:r>
                <a:rPr lang="ko-KR" altLang="en-US" sz="1200" dirty="0"/>
                <a:t>보낸 사람에게 메시지 답장 가능</a:t>
              </a:r>
              <a:endParaRPr lang="en-US" altLang="ko-KR" sz="1200" dirty="0"/>
            </a:p>
            <a:p>
              <a:r>
                <a:rPr lang="en-US" altLang="ko-KR" sz="1200" dirty="0"/>
                <a:t>               - </a:t>
              </a:r>
              <a:r>
                <a:rPr lang="ko-KR" altLang="en-US" sz="1200" dirty="0"/>
                <a:t>보낸 메시지</a:t>
              </a:r>
              <a:endParaRPr lang="en-US" altLang="ko-KR" sz="1200" dirty="0"/>
            </a:p>
            <a:p>
              <a:r>
                <a:rPr lang="en-US" altLang="ko-KR" sz="1200" dirty="0"/>
                <a:t>                  : </a:t>
              </a:r>
              <a:r>
                <a:rPr lang="ko-KR" altLang="en-US" sz="1200" dirty="0"/>
                <a:t>받는 사람에게 다시 메시지 발송 가능</a:t>
              </a:r>
              <a:endParaRPr lang="en-US" altLang="ko-KR" sz="1200" dirty="0"/>
            </a:p>
          </p:txBody>
        </p: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D61A5994-BFC8-4F07-BDFE-075A613A4B69}"/>
                </a:ext>
              </a:extLst>
            </p:cNvPr>
            <p:cNvGrpSpPr/>
            <p:nvPr/>
          </p:nvGrpSpPr>
          <p:grpSpPr>
            <a:xfrm>
              <a:off x="6805074" y="3501112"/>
              <a:ext cx="862551" cy="2072755"/>
              <a:chOff x="6805074" y="3672562"/>
              <a:chExt cx="862551" cy="2072755"/>
            </a:xfrm>
          </p:grpSpPr>
          <p:cxnSp>
            <p:nvCxnSpPr>
              <p:cNvPr id="31" name="Straight Connector 26">
                <a:extLst>
                  <a:ext uri="{FF2B5EF4-FFF2-40B4-BE49-F238E27FC236}">
                    <a16:creationId xmlns:a16="http://schemas.microsoft.com/office/drawing/2014/main" id="{9310759E-6423-483A-8471-F135825C17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59074" y="3672562"/>
                <a:ext cx="0" cy="1993070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27">
                <a:extLst>
                  <a:ext uri="{FF2B5EF4-FFF2-40B4-BE49-F238E27FC236}">
                    <a16:creationId xmlns:a16="http://schemas.microsoft.com/office/drawing/2014/main" id="{385C73AC-75B2-49E7-88AD-8314B22AA20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66693" y="3672562"/>
                <a:ext cx="800932" cy="0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Oval 8">
                <a:extLst>
                  <a:ext uri="{FF2B5EF4-FFF2-40B4-BE49-F238E27FC236}">
                    <a16:creationId xmlns:a16="http://schemas.microsoft.com/office/drawing/2014/main" id="{174DB150-E0AA-41BA-8C3D-BAEFFD36B6C6}"/>
                  </a:ext>
                </a:extLst>
              </p:cNvPr>
              <p:cNvSpPr/>
              <p:nvPr/>
            </p:nvSpPr>
            <p:spPr>
              <a:xfrm rot="5400000">
                <a:off x="6805074" y="5637317"/>
                <a:ext cx="108000" cy="108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cxnSp>
        <p:nvCxnSpPr>
          <p:cNvPr id="36" name="Straight Arrow Connector 26">
            <a:extLst>
              <a:ext uri="{FF2B5EF4-FFF2-40B4-BE49-F238E27FC236}">
                <a16:creationId xmlns:a16="http://schemas.microsoft.com/office/drawing/2014/main" id="{8BD7807B-39AF-4160-B3AD-0A1737D35DCD}"/>
              </a:ext>
            </a:extLst>
          </p:cNvPr>
          <p:cNvCxnSpPr>
            <a:cxnSpLocks/>
          </p:cNvCxnSpPr>
          <p:nvPr/>
        </p:nvCxnSpPr>
        <p:spPr>
          <a:xfrm>
            <a:off x="4402660" y="2486028"/>
            <a:ext cx="0" cy="1705300"/>
          </a:xfrm>
          <a:prstGeom prst="straightConnector1">
            <a:avLst/>
          </a:prstGeom>
          <a:ln>
            <a:solidFill>
              <a:schemeClr val="accent6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18381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>
            <a:extLst>
              <a:ext uri="{FF2B5EF4-FFF2-40B4-BE49-F238E27FC236}">
                <a16:creationId xmlns:a16="http://schemas.microsoft.com/office/drawing/2014/main" id="{2EEAF27B-CB54-4D18-A039-099786D78ABC}"/>
              </a:ext>
            </a:extLst>
          </p:cNvPr>
          <p:cNvGrpSpPr/>
          <p:nvPr/>
        </p:nvGrpSpPr>
        <p:grpSpPr>
          <a:xfrm>
            <a:off x="4225023" y="1107485"/>
            <a:ext cx="3703854" cy="4931660"/>
            <a:chOff x="4244073" y="1090270"/>
            <a:chExt cx="3703854" cy="4931660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59A43B6F-57DF-405D-B6C5-C20335476D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980" b="2642"/>
            <a:stretch/>
          </p:blipFill>
          <p:spPr>
            <a:xfrm>
              <a:off x="4244073" y="1090270"/>
              <a:ext cx="3703854" cy="3161027"/>
            </a:xfrm>
            <a:prstGeom prst="rect">
              <a:avLst/>
            </a:prstGeom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F0B10DE3-9C60-438A-B3F7-DECDD198E4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236" t="16912" r="31104" b="30891"/>
            <a:stretch/>
          </p:blipFill>
          <p:spPr>
            <a:xfrm>
              <a:off x="4244073" y="4363129"/>
              <a:ext cx="3703854" cy="1658801"/>
            </a:xfrm>
            <a:prstGeom prst="rect">
              <a:avLst/>
            </a:prstGeom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6E89D787-A3FE-4A6D-BDE5-5085951E3389}"/>
              </a:ext>
            </a:extLst>
          </p:cNvPr>
          <p:cNvGrpSpPr/>
          <p:nvPr/>
        </p:nvGrpSpPr>
        <p:grpSpPr>
          <a:xfrm>
            <a:off x="1038197" y="2060839"/>
            <a:ext cx="3427551" cy="1138773"/>
            <a:chOff x="1504922" y="1071878"/>
            <a:chExt cx="3427551" cy="1138773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9450A5B-1084-4271-B67C-0D9A7FA66C2F}"/>
                </a:ext>
              </a:extLst>
            </p:cNvPr>
            <p:cNvSpPr txBox="1"/>
            <p:nvPr/>
          </p:nvSpPr>
          <p:spPr>
            <a:xfrm>
              <a:off x="1504922" y="1071878"/>
              <a:ext cx="2562253" cy="11387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2000">
                  <a:solidFill>
                    <a:schemeClr val="tx1">
                      <a:lumMod val="50000"/>
                      <a:lumOff val="50000"/>
                    </a:schemeClr>
                  </a:solidFill>
                  <a:latin typeface="Abel" panose="02000506030000020004" pitchFamily="2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</a:lstStyle>
            <a:p>
              <a:r>
                <a:rPr lang="en-US" altLang="ko-KR" dirty="0"/>
                <a:t>02-1 | </a:t>
              </a:r>
              <a:r>
                <a:rPr lang="ko-KR" altLang="en-US" dirty="0"/>
                <a:t>회원정보수정</a:t>
              </a:r>
              <a:br>
                <a:rPr lang="en-US" altLang="ko-KR" dirty="0"/>
              </a:br>
              <a:r>
                <a:rPr lang="en-US" altLang="ko-KR" sz="1200" dirty="0"/>
                <a:t>                     - </a:t>
              </a:r>
              <a:r>
                <a:rPr lang="ko-KR" altLang="en-US" sz="1200" dirty="0"/>
                <a:t>유효성 검사</a:t>
              </a:r>
              <a:endParaRPr lang="en-US" altLang="ko-KR" sz="1200" dirty="0"/>
            </a:p>
            <a:p>
              <a:r>
                <a:rPr lang="en-US" altLang="ko-KR" sz="1200" dirty="0"/>
                <a:t>                        : jQuery</a:t>
              </a:r>
              <a:r>
                <a:rPr lang="ko-KR" altLang="en-US" sz="1200" dirty="0"/>
                <a:t> </a:t>
              </a:r>
              <a:r>
                <a:rPr lang="en-US" altLang="ko-KR" sz="1200" dirty="0"/>
                <a:t>Validate</a:t>
              </a:r>
              <a:r>
                <a:rPr lang="ko-KR" altLang="en-US" sz="1200" dirty="0"/>
                <a:t> 사용</a:t>
              </a:r>
              <a:endParaRPr lang="en-US" altLang="ko-KR" sz="1200" dirty="0"/>
            </a:p>
            <a:p>
              <a:r>
                <a:rPr lang="en-US" altLang="ko-KR" sz="1200" dirty="0"/>
                <a:t>                     - </a:t>
              </a:r>
              <a:r>
                <a:rPr lang="ko-KR" altLang="en-US" sz="1200" dirty="0"/>
                <a:t>상단</a:t>
              </a:r>
              <a:r>
                <a:rPr lang="en-US" altLang="ko-KR" sz="1200" dirty="0"/>
                <a:t> : </a:t>
              </a:r>
              <a:r>
                <a:rPr lang="ko-KR" altLang="en-US" sz="1200" dirty="0"/>
                <a:t>회원정보수정</a:t>
              </a:r>
              <a:endParaRPr lang="en-US" altLang="ko-KR" sz="1200" dirty="0"/>
            </a:p>
            <a:p>
              <a:r>
                <a:rPr lang="en-US" altLang="ko-KR" sz="1200" dirty="0"/>
                <a:t>                     - </a:t>
              </a:r>
              <a:r>
                <a:rPr lang="ko-KR" altLang="en-US" sz="1200" dirty="0"/>
                <a:t>하단 </a:t>
              </a:r>
              <a:r>
                <a:rPr lang="en-US" altLang="ko-KR" sz="1200" dirty="0"/>
                <a:t>: </a:t>
              </a:r>
              <a:r>
                <a:rPr lang="ko-KR" altLang="en-US" sz="1200" dirty="0"/>
                <a:t>비밀번호변경</a:t>
              </a:r>
              <a:endParaRPr lang="en-US" altLang="ko-KR" sz="1200" dirty="0"/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21F7D687-E812-4AE6-BAD1-C537846EC3C9}"/>
                </a:ext>
              </a:extLst>
            </p:cNvPr>
            <p:cNvGrpSpPr/>
            <p:nvPr/>
          </p:nvGrpSpPr>
          <p:grpSpPr>
            <a:xfrm rot="10800000">
              <a:off x="3943350" y="1205252"/>
              <a:ext cx="989123" cy="108000"/>
              <a:chOff x="4909890" y="1247866"/>
              <a:chExt cx="989123" cy="108000"/>
            </a:xfrm>
          </p:grpSpPr>
          <p:cxnSp>
            <p:nvCxnSpPr>
              <p:cNvPr id="15" name="Straight Connector 7">
                <a:extLst>
                  <a:ext uri="{FF2B5EF4-FFF2-40B4-BE49-F238E27FC236}">
                    <a16:creationId xmlns:a16="http://schemas.microsoft.com/office/drawing/2014/main" id="{CDA6A058-F251-47E6-B034-631D623BD1D2}"/>
                  </a:ext>
                </a:extLst>
              </p:cNvPr>
              <p:cNvCxnSpPr>
                <a:cxnSpLocks/>
                <a:endCxn id="16" idx="0"/>
              </p:cNvCxnSpPr>
              <p:nvPr/>
            </p:nvCxnSpPr>
            <p:spPr>
              <a:xfrm rot="10800000">
                <a:off x="5017890" y="1301866"/>
                <a:ext cx="881123" cy="0"/>
              </a:xfrm>
              <a:prstGeom prst="line">
                <a:avLst/>
              </a:prstGeom>
              <a:ln w="6350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  <a:head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Oval 8">
                <a:extLst>
                  <a:ext uri="{FF2B5EF4-FFF2-40B4-BE49-F238E27FC236}">
                    <a16:creationId xmlns:a16="http://schemas.microsoft.com/office/drawing/2014/main" id="{54C3C9F9-CED0-495C-AA20-82CBCDFDF781}"/>
                  </a:ext>
                </a:extLst>
              </p:cNvPr>
              <p:cNvSpPr/>
              <p:nvPr/>
            </p:nvSpPr>
            <p:spPr>
              <a:xfrm rot="5400000">
                <a:off x="4909890" y="1247866"/>
                <a:ext cx="108000" cy="108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318E1E8E-DD21-4F46-8B09-51EA4E256F3F}"/>
              </a:ext>
            </a:extLst>
          </p:cNvPr>
          <p:cNvGrpSpPr/>
          <p:nvPr/>
        </p:nvGrpSpPr>
        <p:grpSpPr>
          <a:xfrm>
            <a:off x="7765219" y="5147751"/>
            <a:ext cx="3215970" cy="769441"/>
            <a:chOff x="7829348" y="2835362"/>
            <a:chExt cx="3215970" cy="769441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8CF3814-31C2-4104-8072-C0887F5BAAB9}"/>
                </a:ext>
              </a:extLst>
            </p:cNvPr>
            <p:cNvSpPr txBox="1"/>
            <p:nvPr/>
          </p:nvSpPr>
          <p:spPr>
            <a:xfrm>
              <a:off x="8366390" y="2835362"/>
              <a:ext cx="2678928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2000">
                  <a:solidFill>
                    <a:schemeClr val="tx1">
                      <a:lumMod val="50000"/>
                      <a:lumOff val="50000"/>
                    </a:schemeClr>
                  </a:solidFill>
                  <a:latin typeface="Abel" panose="02000506030000020004" pitchFamily="2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</a:lstStyle>
            <a:p>
              <a:r>
                <a:rPr lang="en-US" altLang="ko-KR" dirty="0"/>
                <a:t>03 | </a:t>
              </a:r>
              <a:r>
                <a:rPr lang="ko-KR" altLang="en-US" dirty="0"/>
                <a:t>블로그설정</a:t>
              </a:r>
              <a:endParaRPr lang="ko-KR" altLang="en-US" sz="1200" dirty="0"/>
            </a:p>
            <a:p>
              <a:r>
                <a:rPr lang="en-US" altLang="ko-KR" sz="1200" dirty="0"/>
                <a:t>               - </a:t>
              </a:r>
              <a:r>
                <a:rPr lang="ko-KR" altLang="en-US" sz="1200" dirty="0"/>
                <a:t>블로그 첫 화면</a:t>
              </a:r>
              <a:r>
                <a:rPr lang="en-US" altLang="ko-KR" sz="1200" dirty="0"/>
                <a:t>(</a:t>
              </a:r>
              <a:r>
                <a:rPr lang="ko-KR" altLang="en-US" sz="1200" dirty="0"/>
                <a:t>메인</a:t>
              </a:r>
              <a:r>
                <a:rPr lang="en-US" altLang="ko-KR" sz="1200" dirty="0"/>
                <a:t>)</a:t>
              </a:r>
              <a:r>
                <a:rPr lang="ko-KR" altLang="en-US" sz="1200" dirty="0"/>
                <a:t>을 설정</a:t>
              </a:r>
              <a:endParaRPr lang="en-US" altLang="ko-KR" sz="1200" dirty="0"/>
            </a:p>
            <a:p>
              <a:r>
                <a:rPr lang="en-US" altLang="ko-KR" sz="1200" dirty="0"/>
                <a:t>                  (</a:t>
              </a:r>
              <a:r>
                <a:rPr lang="ko-KR" altLang="en-US" sz="1200" dirty="0"/>
                <a:t>지도</a:t>
              </a:r>
              <a:r>
                <a:rPr lang="en-US" altLang="ko-KR" sz="1200" dirty="0"/>
                <a:t>, </a:t>
              </a:r>
              <a:r>
                <a:rPr lang="ko-KR" altLang="en-US" sz="1200" dirty="0"/>
                <a:t>리스트</a:t>
              </a:r>
              <a:r>
                <a:rPr lang="en-US" altLang="ko-KR" sz="1200" dirty="0"/>
                <a:t>)</a:t>
              </a:r>
            </a:p>
          </p:txBody>
        </p: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EC167B77-4AC7-454C-A12E-836EEC416BE5}"/>
                </a:ext>
              </a:extLst>
            </p:cNvPr>
            <p:cNvGrpSpPr/>
            <p:nvPr/>
          </p:nvGrpSpPr>
          <p:grpSpPr>
            <a:xfrm>
              <a:off x="7829348" y="2987785"/>
              <a:ext cx="498942" cy="108000"/>
              <a:chOff x="4909890" y="1247866"/>
              <a:chExt cx="498942" cy="108000"/>
            </a:xfrm>
          </p:grpSpPr>
          <p:cxnSp>
            <p:nvCxnSpPr>
              <p:cNvPr id="26" name="Straight Connector 7">
                <a:extLst>
                  <a:ext uri="{FF2B5EF4-FFF2-40B4-BE49-F238E27FC236}">
                    <a16:creationId xmlns:a16="http://schemas.microsoft.com/office/drawing/2014/main" id="{65A0B594-321E-4B55-89F9-7F39BFF7A459}"/>
                  </a:ext>
                </a:extLst>
              </p:cNvPr>
              <p:cNvCxnSpPr>
                <a:cxnSpLocks/>
                <a:endCxn id="27" idx="0"/>
              </p:cNvCxnSpPr>
              <p:nvPr/>
            </p:nvCxnSpPr>
            <p:spPr>
              <a:xfrm flipH="1">
                <a:off x="5017890" y="1301866"/>
                <a:ext cx="390942" cy="0"/>
              </a:xfrm>
              <a:prstGeom prst="line">
                <a:avLst/>
              </a:prstGeom>
              <a:ln w="6350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  <a:head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Oval 8">
                <a:extLst>
                  <a:ext uri="{FF2B5EF4-FFF2-40B4-BE49-F238E27FC236}">
                    <a16:creationId xmlns:a16="http://schemas.microsoft.com/office/drawing/2014/main" id="{385BB42B-87D1-4A03-8D9C-0F7DAD69A335}"/>
                  </a:ext>
                </a:extLst>
              </p:cNvPr>
              <p:cNvSpPr/>
              <p:nvPr/>
            </p:nvSpPr>
            <p:spPr>
              <a:xfrm rot="5400000">
                <a:off x="4909890" y="1247866"/>
                <a:ext cx="108000" cy="108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FA9100D6-8E8D-43A2-9323-2B8A1DE452B7}"/>
              </a:ext>
            </a:extLst>
          </p:cNvPr>
          <p:cNvGrpSpPr/>
          <p:nvPr/>
        </p:nvGrpSpPr>
        <p:grpSpPr>
          <a:xfrm>
            <a:off x="6753225" y="2884146"/>
            <a:ext cx="3590926" cy="400110"/>
            <a:chOff x="6753225" y="2866931"/>
            <a:chExt cx="3590926" cy="400110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4E641EF-FE6C-4E51-AEBC-B56B8FFADA38}"/>
                </a:ext>
              </a:extLst>
            </p:cNvPr>
            <p:cNvSpPr txBox="1"/>
            <p:nvPr/>
          </p:nvSpPr>
          <p:spPr>
            <a:xfrm>
              <a:off x="8330367" y="2866931"/>
              <a:ext cx="201378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2000">
                  <a:solidFill>
                    <a:schemeClr val="tx1">
                      <a:lumMod val="50000"/>
                      <a:lumOff val="50000"/>
                    </a:schemeClr>
                  </a:solidFill>
                  <a:latin typeface="Abel" panose="02000506030000020004" pitchFamily="2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</a:lstStyle>
            <a:p>
              <a:r>
                <a:rPr lang="en-US" altLang="ko-KR" dirty="0"/>
                <a:t>02-2 | </a:t>
              </a:r>
              <a:r>
                <a:rPr lang="ko-KR" altLang="en-US" dirty="0"/>
                <a:t>회원탈퇴</a:t>
              </a:r>
              <a:endParaRPr lang="en-US" altLang="ko-KR" sz="1200" dirty="0"/>
            </a:p>
          </p:txBody>
        </p: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12B4745B-B9A9-40C5-B054-AF6B5E50C3DD}"/>
                </a:ext>
              </a:extLst>
            </p:cNvPr>
            <p:cNvGrpSpPr/>
            <p:nvPr/>
          </p:nvGrpSpPr>
          <p:grpSpPr>
            <a:xfrm>
              <a:off x="6753225" y="3010951"/>
              <a:ext cx="1533525" cy="108000"/>
              <a:chOff x="4909890" y="1247866"/>
              <a:chExt cx="1533525" cy="108000"/>
            </a:xfrm>
          </p:grpSpPr>
          <p:cxnSp>
            <p:nvCxnSpPr>
              <p:cNvPr id="33" name="Straight Connector 7">
                <a:extLst>
                  <a:ext uri="{FF2B5EF4-FFF2-40B4-BE49-F238E27FC236}">
                    <a16:creationId xmlns:a16="http://schemas.microsoft.com/office/drawing/2014/main" id="{186AD03A-4BE6-401F-B757-36959E1CF7BE}"/>
                  </a:ext>
                </a:extLst>
              </p:cNvPr>
              <p:cNvCxnSpPr>
                <a:cxnSpLocks/>
                <a:endCxn id="34" idx="0"/>
              </p:cNvCxnSpPr>
              <p:nvPr/>
            </p:nvCxnSpPr>
            <p:spPr>
              <a:xfrm flipH="1">
                <a:off x="5017890" y="1301866"/>
                <a:ext cx="1425525" cy="0"/>
              </a:xfrm>
              <a:prstGeom prst="line">
                <a:avLst/>
              </a:prstGeom>
              <a:ln w="6350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  <a:head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" name="Oval 8">
                <a:extLst>
                  <a:ext uri="{FF2B5EF4-FFF2-40B4-BE49-F238E27FC236}">
                    <a16:creationId xmlns:a16="http://schemas.microsoft.com/office/drawing/2014/main" id="{5E09A26D-6442-47BB-8353-F3AFA0954811}"/>
                  </a:ext>
                </a:extLst>
              </p:cNvPr>
              <p:cNvSpPr/>
              <p:nvPr/>
            </p:nvSpPr>
            <p:spPr>
              <a:xfrm rot="5400000">
                <a:off x="4909890" y="1247866"/>
                <a:ext cx="108000" cy="108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47" name="Rectangle 2">
            <a:extLst>
              <a:ext uri="{FF2B5EF4-FFF2-40B4-BE49-F238E27FC236}">
                <a16:creationId xmlns:a16="http://schemas.microsoft.com/office/drawing/2014/main" id="{2AB7E05A-911A-4A79-86A8-241B2C99BD6F}"/>
              </a:ext>
            </a:extLst>
          </p:cNvPr>
          <p:cNvSpPr/>
          <p:nvPr/>
        </p:nvSpPr>
        <p:spPr>
          <a:xfrm>
            <a:off x="1124407" y="9732"/>
            <a:ext cx="114326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bel" panose="0200050603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프로젝트 상세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0DE6605-3C7F-45BD-B49F-34E4BC408B65}"/>
              </a:ext>
            </a:extLst>
          </p:cNvPr>
          <p:cNvSpPr txBox="1"/>
          <p:nvPr/>
        </p:nvSpPr>
        <p:spPr>
          <a:xfrm>
            <a:off x="785853" y="0"/>
            <a:ext cx="338554" cy="276999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bel" panose="02000506030000020004" pitchFamily="2" charset="0"/>
              </a:rPr>
              <a:t>03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553A785-73D1-4D31-98D8-D20F33F8B63C}"/>
              </a:ext>
            </a:extLst>
          </p:cNvPr>
          <p:cNvSpPr txBox="1"/>
          <p:nvPr/>
        </p:nvSpPr>
        <p:spPr>
          <a:xfrm>
            <a:off x="800100" y="308846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bel" panose="02000506030000020004" pitchFamily="2" charset="0"/>
              </a:rPr>
              <a:t>설정</a:t>
            </a:r>
            <a:endParaRPr lang="en-US" sz="3200" b="1" dirty="0">
              <a:solidFill>
                <a:schemeClr val="tx1">
                  <a:lumMod val="65000"/>
                  <a:lumOff val="35000"/>
                </a:schemeClr>
              </a:solidFill>
              <a:latin typeface="Abel" panose="02000506030000020004" pitchFamily="2" charset="0"/>
            </a:endParaRPr>
          </a:p>
        </p:txBody>
      </p:sp>
      <p:sp>
        <p:nvSpPr>
          <p:cNvPr id="50" name="Rectangle 3">
            <a:extLst>
              <a:ext uri="{FF2B5EF4-FFF2-40B4-BE49-F238E27FC236}">
                <a16:creationId xmlns:a16="http://schemas.microsoft.com/office/drawing/2014/main" id="{7894D93A-DF1A-4A8D-A647-4D09D69A1890}"/>
              </a:ext>
            </a:extLst>
          </p:cNvPr>
          <p:cNvSpPr/>
          <p:nvPr/>
        </p:nvSpPr>
        <p:spPr>
          <a:xfrm>
            <a:off x="772136" y="-3946"/>
            <a:ext cx="45719" cy="89756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8882454C-2DA8-4EDB-A36A-7430E7254188}"/>
              </a:ext>
            </a:extLst>
          </p:cNvPr>
          <p:cNvSpPr/>
          <p:nvPr/>
        </p:nvSpPr>
        <p:spPr>
          <a:xfrm>
            <a:off x="7469716" y="1447481"/>
            <a:ext cx="340319" cy="342000"/>
          </a:xfrm>
          <a:prstGeom prst="roundRect">
            <a:avLst>
              <a:gd name="adj" fmla="val 50000"/>
            </a:avLst>
          </a:prstGeom>
          <a:solidFill>
            <a:schemeClr val="accent2">
              <a:alpha val="10000"/>
            </a:schemeClr>
          </a:solidFill>
          <a:ln w="31750" cmpd="thickThin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CA4D7C07-E023-4F89-897A-D9567A1C8392}"/>
              </a:ext>
            </a:extLst>
          </p:cNvPr>
          <p:cNvGrpSpPr/>
          <p:nvPr/>
        </p:nvGrpSpPr>
        <p:grpSpPr>
          <a:xfrm>
            <a:off x="7594265" y="647697"/>
            <a:ext cx="3654760" cy="1911051"/>
            <a:chOff x="7594265" y="792407"/>
            <a:chExt cx="3654760" cy="1911051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A95B2852-3F8A-44F3-ACC5-70524A290C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1769" t="18172" r="14531" b="41620"/>
            <a:stretch/>
          </p:blipFill>
          <p:spPr>
            <a:xfrm>
              <a:off x="8828018" y="1712105"/>
              <a:ext cx="1620908" cy="991353"/>
            </a:xfrm>
            <a:prstGeom prst="rect">
              <a:avLst/>
            </a:prstGeom>
            <a:ln>
              <a:solidFill>
                <a:schemeClr val="accent4"/>
              </a:solidFill>
            </a:ln>
            <a:effectLst/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7C108B0-DBED-4FC8-BB6E-179278F9FD2F}"/>
                </a:ext>
              </a:extLst>
            </p:cNvPr>
            <p:cNvSpPr txBox="1"/>
            <p:nvPr/>
          </p:nvSpPr>
          <p:spPr>
            <a:xfrm>
              <a:off x="8084563" y="792407"/>
              <a:ext cx="316446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2000">
                  <a:solidFill>
                    <a:schemeClr val="tx1">
                      <a:lumMod val="50000"/>
                      <a:lumOff val="50000"/>
                    </a:schemeClr>
                  </a:solidFill>
                  <a:latin typeface="Abel" panose="02000506030000020004" pitchFamily="2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</a:lstStyle>
            <a:p>
              <a:r>
                <a:rPr lang="en-US" altLang="ko-KR" dirty="0"/>
                <a:t>01 | </a:t>
              </a:r>
              <a:r>
                <a:rPr lang="ko-KR" altLang="en-US" dirty="0"/>
                <a:t>프로필</a:t>
              </a:r>
              <a:br>
                <a:rPr lang="en-US" altLang="ko-KR" dirty="0"/>
              </a:br>
              <a:r>
                <a:rPr lang="en-US" altLang="ko-KR" sz="1200" dirty="0"/>
                <a:t>               - </a:t>
              </a:r>
              <a:r>
                <a:rPr lang="ko-KR" altLang="en-US" sz="1200" dirty="0"/>
                <a:t>프로필 이미지 변경 </a:t>
              </a:r>
              <a:r>
                <a:rPr lang="en-US" altLang="ko-KR" sz="1200" dirty="0"/>
                <a:t>(MODAL</a:t>
              </a:r>
              <a:r>
                <a:rPr lang="ko-KR" altLang="en-US" sz="1200" dirty="0"/>
                <a:t>창</a:t>
              </a:r>
              <a:r>
                <a:rPr lang="en-US" altLang="ko-KR" sz="1200" dirty="0"/>
                <a:t>)</a:t>
              </a:r>
            </a:p>
            <a:p>
              <a:r>
                <a:rPr lang="en-US" altLang="ko-KR" sz="1200" dirty="0"/>
                <a:t>               - </a:t>
              </a:r>
              <a:r>
                <a:rPr lang="ko-KR" altLang="en-US" sz="1200" dirty="0"/>
                <a:t>업로드 방식</a:t>
              </a:r>
              <a:endParaRPr lang="en-US" altLang="ko-KR" sz="1200" dirty="0"/>
            </a:p>
            <a:p>
              <a:r>
                <a:rPr lang="en-US" altLang="ko-KR" sz="1200" dirty="0"/>
                <a:t>                  : </a:t>
              </a:r>
              <a:r>
                <a:rPr lang="ko-KR" altLang="en-US" sz="1200" dirty="0"/>
                <a:t>파일 직접 선택</a:t>
              </a:r>
              <a:r>
                <a:rPr lang="en-US" altLang="ko-KR" sz="1200" dirty="0"/>
                <a:t>,</a:t>
              </a:r>
              <a:r>
                <a:rPr lang="ko-KR" altLang="en-US" sz="1200" dirty="0"/>
                <a:t> 영역으로 드래그</a:t>
              </a:r>
              <a:endParaRPr lang="en-US" altLang="ko-KR" sz="1200" dirty="0"/>
            </a:p>
          </p:txBody>
        </p: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CFAAF74D-3762-4BD1-B02B-99B45B6C1918}"/>
                </a:ext>
              </a:extLst>
            </p:cNvPr>
            <p:cNvGrpSpPr/>
            <p:nvPr/>
          </p:nvGrpSpPr>
          <p:grpSpPr>
            <a:xfrm>
              <a:off x="7594265" y="997994"/>
              <a:ext cx="444835" cy="740209"/>
              <a:chOff x="7594265" y="997994"/>
              <a:chExt cx="444835" cy="740209"/>
            </a:xfrm>
          </p:grpSpPr>
          <p:cxnSp>
            <p:nvCxnSpPr>
              <p:cNvPr id="36" name="Straight Connector 26">
                <a:extLst>
                  <a:ext uri="{FF2B5EF4-FFF2-40B4-BE49-F238E27FC236}">
                    <a16:creationId xmlns:a16="http://schemas.microsoft.com/office/drawing/2014/main" id="{DCE3EBF6-C575-4DDD-8F43-C5969F3100B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48265" y="1046021"/>
                <a:ext cx="0" cy="612497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27">
                <a:extLst>
                  <a:ext uri="{FF2B5EF4-FFF2-40B4-BE49-F238E27FC236}">
                    <a16:creationId xmlns:a16="http://schemas.microsoft.com/office/drawing/2014/main" id="{D80F68C0-77F6-4751-A873-AC88C769A82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48265" y="997994"/>
                <a:ext cx="390835" cy="0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" name="Oval 8">
                <a:extLst>
                  <a:ext uri="{FF2B5EF4-FFF2-40B4-BE49-F238E27FC236}">
                    <a16:creationId xmlns:a16="http://schemas.microsoft.com/office/drawing/2014/main" id="{94EFD0F3-BE2D-452B-9CA7-D9EE30496373}"/>
                  </a:ext>
                </a:extLst>
              </p:cNvPr>
              <p:cNvSpPr/>
              <p:nvPr/>
            </p:nvSpPr>
            <p:spPr>
              <a:xfrm rot="5400000">
                <a:off x="7594265" y="1630203"/>
                <a:ext cx="108000" cy="108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8ED3D6C8-4B80-4107-98D2-6FC7C29CCB80}"/>
              </a:ext>
            </a:extLst>
          </p:cNvPr>
          <p:cNvGrpSpPr/>
          <p:nvPr/>
        </p:nvGrpSpPr>
        <p:grpSpPr>
          <a:xfrm>
            <a:off x="1038197" y="3416524"/>
            <a:ext cx="3427551" cy="954107"/>
            <a:chOff x="1504922" y="1071878"/>
            <a:chExt cx="3427551" cy="954107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08257E42-4482-44F4-9598-10FEA60CEB7F}"/>
                </a:ext>
              </a:extLst>
            </p:cNvPr>
            <p:cNvSpPr txBox="1"/>
            <p:nvPr/>
          </p:nvSpPr>
          <p:spPr>
            <a:xfrm>
              <a:off x="1504922" y="1071878"/>
              <a:ext cx="2562253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2000">
                  <a:solidFill>
                    <a:schemeClr val="tx1">
                      <a:lumMod val="50000"/>
                      <a:lumOff val="50000"/>
                    </a:schemeClr>
                  </a:solidFill>
                  <a:latin typeface="Abel" panose="02000506030000020004" pitchFamily="2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</a:lstStyle>
            <a:p>
              <a:r>
                <a:rPr lang="en-US" altLang="ko-KR" dirty="0"/>
                <a:t>02-3 | </a:t>
              </a:r>
              <a:r>
                <a:rPr lang="ko-KR" altLang="en-US" dirty="0"/>
                <a:t>비밀번호변경</a:t>
              </a:r>
              <a:br>
                <a:rPr lang="en-US" altLang="ko-KR" dirty="0"/>
              </a:br>
              <a:r>
                <a:rPr lang="en-US" altLang="ko-KR" sz="1200" dirty="0"/>
                <a:t>                     - </a:t>
              </a:r>
              <a:r>
                <a:rPr lang="ko-KR" altLang="en-US" sz="1200" dirty="0"/>
                <a:t>유효성 검사</a:t>
              </a:r>
              <a:endParaRPr lang="en-US" altLang="ko-KR" sz="1200" dirty="0"/>
            </a:p>
            <a:p>
              <a:r>
                <a:rPr lang="en-US" altLang="ko-KR" sz="1200" dirty="0"/>
                <a:t>                        : jQuery</a:t>
              </a:r>
              <a:r>
                <a:rPr lang="ko-KR" altLang="en-US" sz="1200" dirty="0"/>
                <a:t> </a:t>
              </a:r>
              <a:r>
                <a:rPr lang="en-US" altLang="ko-KR" sz="1200" dirty="0"/>
                <a:t>Validate</a:t>
              </a:r>
              <a:r>
                <a:rPr lang="ko-KR" altLang="en-US" sz="1200" dirty="0"/>
                <a:t> 사용</a:t>
              </a:r>
              <a:endParaRPr lang="en-US" altLang="ko-KR" sz="1200" dirty="0"/>
            </a:p>
            <a:p>
              <a:r>
                <a:rPr lang="en-US" altLang="ko-KR" sz="1200" dirty="0"/>
                <a:t>                     - </a:t>
              </a:r>
              <a:r>
                <a:rPr lang="ko-KR" altLang="en-US" sz="1200" dirty="0"/>
                <a:t>기존 비밀번호 검사</a:t>
              </a:r>
              <a:endParaRPr lang="en-US" altLang="ko-KR" sz="1200" dirty="0"/>
            </a:p>
          </p:txBody>
        </p:sp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BEA8C449-70E5-49FC-B79F-4AF611FF2B65}"/>
                </a:ext>
              </a:extLst>
            </p:cNvPr>
            <p:cNvGrpSpPr/>
            <p:nvPr/>
          </p:nvGrpSpPr>
          <p:grpSpPr>
            <a:xfrm rot="10800000">
              <a:off x="3943350" y="1205252"/>
              <a:ext cx="989123" cy="108000"/>
              <a:chOff x="4909890" y="1247866"/>
              <a:chExt cx="989123" cy="108000"/>
            </a:xfrm>
          </p:grpSpPr>
          <p:cxnSp>
            <p:nvCxnSpPr>
              <p:cNvPr id="44" name="Straight Connector 7">
                <a:extLst>
                  <a:ext uri="{FF2B5EF4-FFF2-40B4-BE49-F238E27FC236}">
                    <a16:creationId xmlns:a16="http://schemas.microsoft.com/office/drawing/2014/main" id="{15BB5846-2847-4626-A89D-A0E75762AE11}"/>
                  </a:ext>
                </a:extLst>
              </p:cNvPr>
              <p:cNvCxnSpPr>
                <a:cxnSpLocks/>
                <a:endCxn id="51" idx="0"/>
              </p:cNvCxnSpPr>
              <p:nvPr/>
            </p:nvCxnSpPr>
            <p:spPr>
              <a:xfrm rot="10800000">
                <a:off x="5017890" y="1301866"/>
                <a:ext cx="881123" cy="0"/>
              </a:xfrm>
              <a:prstGeom prst="line">
                <a:avLst/>
              </a:prstGeom>
              <a:ln w="6350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  <a:head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Oval 8">
                <a:extLst>
                  <a:ext uri="{FF2B5EF4-FFF2-40B4-BE49-F238E27FC236}">
                    <a16:creationId xmlns:a16="http://schemas.microsoft.com/office/drawing/2014/main" id="{FC72CC47-79C5-4C39-9C8C-972A89FABDE7}"/>
                  </a:ext>
                </a:extLst>
              </p:cNvPr>
              <p:cNvSpPr/>
              <p:nvPr/>
            </p:nvSpPr>
            <p:spPr>
              <a:xfrm rot="5400000">
                <a:off x="4909890" y="1247866"/>
                <a:ext cx="108000" cy="108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092099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7973AE8-24B9-4A38-96C9-5E87CC18B24C}"/>
              </a:ext>
            </a:extLst>
          </p:cNvPr>
          <p:cNvSpPr txBox="1"/>
          <p:nvPr/>
        </p:nvSpPr>
        <p:spPr>
          <a:xfrm>
            <a:off x="4335750" y="2960177"/>
            <a:ext cx="35205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bel" panose="02000506030000020004" pitchFamily="2" charset="0"/>
              </a:rPr>
              <a:t>1. </a:t>
            </a:r>
            <a:r>
              <a:rPr lang="ko-KR" alt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bel" panose="02000506030000020004" pitchFamily="2" charset="0"/>
              </a:rPr>
              <a:t>프로젝트 소개</a:t>
            </a:r>
            <a:endParaRPr lang="en-US" sz="3600" b="1" dirty="0">
              <a:solidFill>
                <a:schemeClr val="tx1">
                  <a:lumMod val="65000"/>
                  <a:lumOff val="35000"/>
                </a:schemeClr>
              </a:solidFill>
              <a:latin typeface="Abel" panose="02000506030000020004" pitchFamily="2" charset="0"/>
            </a:endParaRPr>
          </a:p>
        </p:txBody>
      </p:sp>
      <p:sp>
        <p:nvSpPr>
          <p:cNvPr id="3" name="Rectangle 15">
            <a:extLst>
              <a:ext uri="{FF2B5EF4-FFF2-40B4-BE49-F238E27FC236}">
                <a16:creationId xmlns:a16="http://schemas.microsoft.com/office/drawing/2014/main" id="{C363C764-603D-4E4E-9BE6-52055325113C}"/>
              </a:ext>
            </a:extLst>
          </p:cNvPr>
          <p:cNvSpPr/>
          <p:nvPr/>
        </p:nvSpPr>
        <p:spPr>
          <a:xfrm>
            <a:off x="5445698" y="2683178"/>
            <a:ext cx="13006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RE:VIEW PROJECT</a:t>
            </a:r>
          </a:p>
        </p:txBody>
      </p:sp>
      <p:sp>
        <p:nvSpPr>
          <p:cNvPr id="4" name="Rectangle 16">
            <a:extLst>
              <a:ext uri="{FF2B5EF4-FFF2-40B4-BE49-F238E27FC236}">
                <a16:creationId xmlns:a16="http://schemas.microsoft.com/office/drawing/2014/main" id="{24C1F073-79BE-47C3-A70C-501A8904132C}"/>
              </a:ext>
            </a:extLst>
          </p:cNvPr>
          <p:cNvSpPr/>
          <p:nvPr/>
        </p:nvSpPr>
        <p:spPr>
          <a:xfrm>
            <a:off x="5901070" y="3606508"/>
            <a:ext cx="3898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E02060-95CC-4971-9A72-26BA89EE7469}"/>
              </a:ext>
            </a:extLst>
          </p:cNvPr>
          <p:cNvSpPr txBox="1"/>
          <p:nvPr/>
        </p:nvSpPr>
        <p:spPr>
          <a:xfrm>
            <a:off x="4332767" y="3713157"/>
            <a:ext cx="352646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bel" panose="0200050603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TEAM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bel" panose="0200050603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소개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Abel" panose="02000506030000020004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/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Abel" panose="02000506030000020004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bel" panose="0200050603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기획의도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Abel" panose="02000506030000020004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/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Abel" panose="02000506030000020004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bel" panose="0200050603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요구사항정의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Abel" panose="02000506030000020004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63981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Box 51">
            <a:extLst>
              <a:ext uri="{FF2B5EF4-FFF2-40B4-BE49-F238E27FC236}">
                <a16:creationId xmlns:a16="http://schemas.microsoft.com/office/drawing/2014/main" id="{B0623FF4-9471-47F7-933D-43A383C49B0B}"/>
              </a:ext>
            </a:extLst>
          </p:cNvPr>
          <p:cNvSpPr txBox="1"/>
          <p:nvPr/>
        </p:nvSpPr>
        <p:spPr>
          <a:xfrm>
            <a:off x="800100" y="308846"/>
            <a:ext cx="21048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bel" panose="02000506030000020004" pitchFamily="2" charset="0"/>
              </a:rPr>
              <a:t>TEAM </a:t>
            </a:r>
            <a:r>
              <a:rPr lang="ko-KR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bel" panose="02000506030000020004" pitchFamily="2" charset="0"/>
              </a:rPr>
              <a:t>소개</a:t>
            </a:r>
            <a:endParaRPr lang="en-US" sz="3200" b="1" dirty="0">
              <a:solidFill>
                <a:schemeClr val="tx1">
                  <a:lumMod val="65000"/>
                  <a:lumOff val="35000"/>
                </a:schemeClr>
              </a:solidFill>
              <a:latin typeface="Abel" panose="02000506030000020004" pitchFamily="2" charset="0"/>
            </a:endParaRPr>
          </a:p>
        </p:txBody>
      </p:sp>
      <p:sp>
        <p:nvSpPr>
          <p:cNvPr id="53" name="Rectangle 3">
            <a:extLst>
              <a:ext uri="{FF2B5EF4-FFF2-40B4-BE49-F238E27FC236}">
                <a16:creationId xmlns:a16="http://schemas.microsoft.com/office/drawing/2014/main" id="{5DAEBCAF-3C5D-4FB1-B2BF-4CEA04769220}"/>
              </a:ext>
            </a:extLst>
          </p:cNvPr>
          <p:cNvSpPr/>
          <p:nvPr/>
        </p:nvSpPr>
        <p:spPr>
          <a:xfrm>
            <a:off x="772136" y="-3946"/>
            <a:ext cx="45719" cy="89756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2214EAE-BDC1-46CC-976A-F50BA4431370}"/>
              </a:ext>
            </a:extLst>
          </p:cNvPr>
          <p:cNvSpPr txBox="1"/>
          <p:nvPr/>
        </p:nvSpPr>
        <p:spPr>
          <a:xfrm>
            <a:off x="785853" y="0"/>
            <a:ext cx="341760" cy="276999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bel" panose="02000506030000020004" pitchFamily="2" charset="0"/>
              </a:rPr>
              <a:t>01</a:t>
            </a: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B257E7D1-04E1-47C4-8351-3A0C8588CF25}"/>
              </a:ext>
            </a:extLst>
          </p:cNvPr>
          <p:cNvGrpSpPr/>
          <p:nvPr/>
        </p:nvGrpSpPr>
        <p:grpSpPr>
          <a:xfrm>
            <a:off x="2767438" y="1206110"/>
            <a:ext cx="3685456" cy="5095032"/>
            <a:chOff x="2538838" y="1234717"/>
            <a:chExt cx="3685456" cy="5095032"/>
          </a:xfrm>
        </p:grpSpPr>
        <p:sp>
          <p:nvSpPr>
            <p:cNvPr id="17" name="Rectangle 16"/>
            <p:cNvSpPr/>
            <p:nvPr/>
          </p:nvSpPr>
          <p:spPr>
            <a:xfrm>
              <a:off x="2538838" y="1234717"/>
              <a:ext cx="3685456" cy="50950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2774460" y="1649961"/>
              <a:ext cx="3207788" cy="46628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000">
                  <a:solidFill>
                    <a:schemeClr val="tx1">
                      <a:lumMod val="50000"/>
                      <a:lumOff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</a:lstStyle>
            <a:p>
              <a:r>
                <a:rPr lang="en-US" altLang="ko-KR" sz="1100" b="1" dirty="0">
                  <a:latin typeface="Abel" panose="02000506030000020004"/>
                  <a:sym typeface="Roboto Light"/>
                </a:rPr>
                <a:t>DB </a:t>
              </a:r>
              <a:r>
                <a:rPr lang="ko-KR" altLang="en-US" sz="1100" b="1" dirty="0">
                  <a:latin typeface="Abel" panose="02000506030000020004"/>
                  <a:sym typeface="Roboto Light"/>
                </a:rPr>
                <a:t>및 </a:t>
              </a:r>
              <a:r>
                <a:rPr lang="en-US" altLang="ko-KR" sz="1100" b="1" dirty="0">
                  <a:latin typeface="Abel" panose="02000506030000020004"/>
                  <a:sym typeface="Roboto Light"/>
                </a:rPr>
                <a:t>UI </a:t>
              </a:r>
              <a:r>
                <a:rPr lang="ko-KR" altLang="en-US" sz="1100" b="1" dirty="0">
                  <a:latin typeface="Abel" panose="02000506030000020004"/>
                  <a:sym typeface="Roboto Light"/>
                </a:rPr>
                <a:t>구현</a:t>
              </a:r>
              <a:r>
                <a:rPr lang="en-US" altLang="ko-KR" sz="1100" b="1" dirty="0">
                  <a:latin typeface="Abel" panose="02000506030000020004"/>
                  <a:sym typeface="Roboto Light"/>
                </a:rPr>
                <a:t>, </a:t>
              </a:r>
              <a:r>
                <a:rPr lang="ko-KR" altLang="en-US" sz="1100" b="1" dirty="0">
                  <a:latin typeface="Abel" panose="02000506030000020004"/>
                  <a:sym typeface="Roboto Light"/>
                </a:rPr>
                <a:t>프로젝트 관리</a:t>
              </a:r>
              <a:r>
                <a:rPr lang="en-US" altLang="ko-KR" sz="1100" b="1" dirty="0">
                  <a:latin typeface="Abel" panose="02000506030000020004"/>
                  <a:sym typeface="Roboto Light"/>
                </a:rPr>
                <a:t>, </a:t>
              </a:r>
              <a:r>
                <a:rPr lang="ko-KR" altLang="en-US" sz="1100" b="1" dirty="0">
                  <a:latin typeface="Abel" panose="02000506030000020004"/>
                  <a:sym typeface="Roboto Light"/>
                </a:rPr>
                <a:t>버그 수정</a:t>
              </a:r>
              <a:endParaRPr lang="en-US" altLang="ko-KR" sz="1100" b="1" dirty="0">
                <a:latin typeface="Abel" panose="02000506030000020004"/>
                <a:sym typeface="Roboto Light"/>
              </a:endParaRPr>
            </a:p>
            <a:p>
              <a:r>
                <a:rPr lang="en-US" altLang="ko-KR" sz="1100" b="1" dirty="0">
                  <a:latin typeface="Abel" panose="02000506030000020004"/>
                  <a:sym typeface="Roboto Light"/>
                </a:rPr>
                <a:t>AWS </a:t>
              </a:r>
              <a:r>
                <a:rPr lang="ko-KR" altLang="en-US" sz="1100" b="1" dirty="0">
                  <a:latin typeface="Abel" panose="02000506030000020004"/>
                  <a:sym typeface="Roboto Light"/>
                </a:rPr>
                <a:t>웹 서버 작업</a:t>
              </a:r>
              <a:endParaRPr lang="en-US" altLang="ko-KR" sz="1100" b="1" dirty="0">
                <a:latin typeface="Abel" panose="02000506030000020004"/>
                <a:sym typeface="Roboto Light"/>
              </a:endParaRPr>
            </a:p>
            <a:p>
              <a:endParaRPr lang="en-US" altLang="ko-KR" sz="1100" dirty="0">
                <a:latin typeface="Abel" panose="02000506030000020004"/>
                <a:sym typeface="Roboto Light"/>
              </a:endParaRPr>
            </a:p>
            <a:p>
              <a:r>
                <a:rPr lang="ko-KR" altLang="en-US" sz="1100" b="1" dirty="0">
                  <a:latin typeface="Abel" panose="02000506030000020004"/>
                  <a:sym typeface="Roboto Light"/>
                </a:rPr>
                <a:t>메인</a:t>
              </a:r>
              <a:endParaRPr lang="en-US" altLang="ko-KR" sz="1100" b="1" dirty="0">
                <a:latin typeface="Abel" panose="02000506030000020004"/>
                <a:sym typeface="Roboto Light"/>
              </a:endParaRPr>
            </a:p>
            <a:p>
              <a:r>
                <a:rPr lang="en-US" altLang="ko-KR" sz="1100" dirty="0">
                  <a:latin typeface="Abel" panose="02000506030000020004"/>
                  <a:sym typeface="Roboto Light"/>
                </a:rPr>
                <a:t>    - </a:t>
              </a:r>
              <a:r>
                <a:rPr lang="ko-KR" altLang="en-US" sz="1100" dirty="0">
                  <a:latin typeface="Abel" panose="02000506030000020004"/>
                  <a:sym typeface="Roboto Light"/>
                </a:rPr>
                <a:t>이웃 새 글 출력</a:t>
              </a:r>
              <a:endParaRPr lang="en-US" altLang="ko-KR" sz="1100" dirty="0">
                <a:latin typeface="Abel" panose="02000506030000020004"/>
                <a:sym typeface="Roboto Light"/>
              </a:endParaRPr>
            </a:p>
            <a:p>
              <a:r>
                <a:rPr lang="en-US" altLang="ko-KR" sz="1100" dirty="0">
                  <a:latin typeface="Abel" panose="02000506030000020004"/>
                  <a:sym typeface="Roboto Light"/>
                </a:rPr>
                <a:t>    - </a:t>
              </a:r>
              <a:r>
                <a:rPr lang="ko-KR" altLang="en-US" sz="1100" dirty="0">
                  <a:latin typeface="Abel" panose="02000506030000020004"/>
                  <a:sym typeface="Roboto Light"/>
                </a:rPr>
                <a:t>이웃검색</a:t>
              </a:r>
              <a:endParaRPr lang="en-US" altLang="ko-KR" sz="1100" dirty="0">
                <a:latin typeface="Abel" panose="02000506030000020004"/>
                <a:sym typeface="Roboto Light"/>
              </a:endParaRPr>
            </a:p>
            <a:p>
              <a:endParaRPr lang="en-US" altLang="ko-KR" sz="1100" dirty="0">
                <a:latin typeface="Abel" panose="02000506030000020004"/>
                <a:sym typeface="Roboto Light"/>
              </a:endParaRPr>
            </a:p>
            <a:p>
              <a:r>
                <a:rPr lang="ko-KR" altLang="en-US" sz="1100" b="1" dirty="0">
                  <a:latin typeface="Abel" panose="02000506030000020004"/>
                  <a:sym typeface="Roboto Light"/>
                </a:rPr>
                <a:t>회원관리</a:t>
              </a:r>
              <a:endParaRPr lang="en-US" altLang="ko-KR" sz="1100" b="1" dirty="0">
                <a:latin typeface="Abel" panose="02000506030000020004"/>
                <a:sym typeface="Roboto Light"/>
              </a:endParaRPr>
            </a:p>
            <a:p>
              <a:r>
                <a:rPr lang="en-US" altLang="ko-KR" sz="1100" b="1" dirty="0">
                  <a:latin typeface="Abel" panose="02000506030000020004"/>
                  <a:sym typeface="Roboto Light"/>
                </a:rPr>
                <a:t>    </a:t>
              </a:r>
              <a:r>
                <a:rPr lang="en-US" altLang="ko-KR" sz="1100" dirty="0">
                  <a:latin typeface="Abel" panose="02000506030000020004"/>
                  <a:sym typeface="Roboto Light"/>
                </a:rPr>
                <a:t>- </a:t>
              </a:r>
              <a:r>
                <a:rPr lang="ko-KR" altLang="en-US" sz="1100" dirty="0">
                  <a:latin typeface="Abel" panose="02000506030000020004"/>
                  <a:sym typeface="Roboto Light"/>
                </a:rPr>
                <a:t>회원가입 및 유효성 체크</a:t>
              </a:r>
              <a:endParaRPr lang="en-US" altLang="ko-KR" sz="1100" dirty="0">
                <a:latin typeface="Abel" panose="02000506030000020004"/>
                <a:sym typeface="Roboto Light"/>
              </a:endParaRPr>
            </a:p>
            <a:p>
              <a:r>
                <a:rPr lang="en-US" altLang="ko-KR" sz="1100" dirty="0">
                  <a:latin typeface="Abel" panose="02000506030000020004"/>
                  <a:sym typeface="Roboto Light"/>
                </a:rPr>
                <a:t>    - </a:t>
              </a:r>
              <a:r>
                <a:rPr lang="ko-KR" altLang="en-US" sz="1100" dirty="0">
                  <a:latin typeface="Abel" panose="02000506030000020004"/>
                  <a:sym typeface="Roboto Light"/>
                </a:rPr>
                <a:t>아이디</a:t>
              </a:r>
              <a:r>
                <a:rPr lang="en-US" altLang="ko-KR" sz="1100" dirty="0">
                  <a:latin typeface="Abel" panose="02000506030000020004"/>
                  <a:sym typeface="Roboto Light"/>
                </a:rPr>
                <a:t>, </a:t>
              </a:r>
              <a:r>
                <a:rPr lang="ko-KR" altLang="en-US" sz="1100" dirty="0">
                  <a:latin typeface="Abel" panose="02000506030000020004"/>
                  <a:sym typeface="Roboto Light"/>
                </a:rPr>
                <a:t>비밀번호 찾기</a:t>
              </a:r>
              <a:endParaRPr lang="en-US" altLang="ko-KR" sz="1100" dirty="0">
                <a:latin typeface="Abel" panose="02000506030000020004"/>
                <a:sym typeface="Roboto Light"/>
              </a:endParaRPr>
            </a:p>
            <a:p>
              <a:endParaRPr lang="en-US" altLang="ko-KR" sz="1100" dirty="0">
                <a:latin typeface="Abel" panose="02000506030000020004"/>
                <a:sym typeface="Roboto Light"/>
              </a:endParaRPr>
            </a:p>
            <a:p>
              <a:r>
                <a:rPr lang="ko-KR" altLang="en-US" sz="1100" b="1" dirty="0">
                  <a:latin typeface="Abel" panose="02000506030000020004"/>
                  <a:sym typeface="Roboto Light"/>
                </a:rPr>
                <a:t>블로그</a:t>
              </a:r>
              <a:endParaRPr lang="en-US" altLang="ko-KR" sz="1100" b="1" dirty="0">
                <a:latin typeface="Abel" panose="02000506030000020004"/>
                <a:sym typeface="Roboto Light"/>
              </a:endParaRPr>
            </a:p>
            <a:p>
              <a:r>
                <a:rPr lang="en-US" altLang="ko-KR" sz="1100" dirty="0">
                  <a:latin typeface="Abel" panose="02000506030000020004"/>
                  <a:sym typeface="Roboto Light"/>
                </a:rPr>
                <a:t>    - </a:t>
              </a:r>
              <a:r>
                <a:rPr lang="ko-KR" altLang="en-US" sz="1100" dirty="0">
                  <a:latin typeface="Abel" panose="02000506030000020004"/>
                  <a:sym typeface="Roboto Light"/>
                </a:rPr>
                <a:t>리뷰 게시글 등록 및 수정 </a:t>
              </a:r>
              <a:r>
                <a:rPr lang="en-US" altLang="ko-KR" sz="1100" dirty="0">
                  <a:latin typeface="Abel" panose="02000506030000020004"/>
                  <a:sym typeface="Roboto Light"/>
                </a:rPr>
                <a:t>(</a:t>
              </a:r>
              <a:r>
                <a:rPr lang="ko-KR" altLang="en-US" sz="1100" dirty="0">
                  <a:latin typeface="Abel" panose="02000506030000020004"/>
                  <a:sym typeface="Roboto Light"/>
                </a:rPr>
                <a:t>스마트 에디터 사용</a:t>
              </a:r>
              <a:r>
                <a:rPr lang="en-US" altLang="ko-KR" sz="1100" dirty="0">
                  <a:latin typeface="Abel" panose="02000506030000020004"/>
                  <a:sym typeface="Roboto Light"/>
                </a:rPr>
                <a:t>)</a:t>
              </a:r>
            </a:p>
            <a:p>
              <a:r>
                <a:rPr lang="en-US" altLang="ko-KR" sz="1100" dirty="0">
                  <a:latin typeface="Abel" panose="02000506030000020004"/>
                  <a:sym typeface="Roboto Light"/>
                </a:rPr>
                <a:t>    - </a:t>
              </a:r>
              <a:r>
                <a:rPr lang="ko-KR" altLang="en-US" sz="1100" dirty="0">
                  <a:latin typeface="Abel" panose="02000506030000020004"/>
                  <a:sym typeface="Roboto Light"/>
                </a:rPr>
                <a:t>리뷰 게시글 상세 및 등록자 정보 출력</a:t>
              </a:r>
              <a:endParaRPr lang="en-US" altLang="ko-KR" sz="1100" dirty="0">
                <a:latin typeface="Abel" panose="02000506030000020004"/>
                <a:sym typeface="Roboto Light"/>
              </a:endParaRPr>
            </a:p>
            <a:p>
              <a:r>
                <a:rPr lang="en-US" altLang="ko-KR" sz="1100" dirty="0">
                  <a:latin typeface="Abel" panose="02000506030000020004"/>
                  <a:sym typeface="Roboto Light"/>
                </a:rPr>
                <a:t>    - </a:t>
              </a:r>
              <a:r>
                <a:rPr lang="ko-KR" altLang="en-US" sz="1100" dirty="0">
                  <a:latin typeface="Abel" panose="02000506030000020004"/>
                  <a:sym typeface="Roboto Light"/>
                </a:rPr>
                <a:t>리뷰 댓글 </a:t>
              </a:r>
              <a:r>
                <a:rPr lang="en-US" altLang="ko-KR" sz="1100" dirty="0">
                  <a:latin typeface="Abel" panose="02000506030000020004"/>
                  <a:sym typeface="Roboto Light"/>
                </a:rPr>
                <a:t>PAGING</a:t>
              </a:r>
              <a:r>
                <a:rPr lang="ko-KR" altLang="en-US" sz="1100" dirty="0">
                  <a:latin typeface="Abel" panose="02000506030000020004"/>
                  <a:sym typeface="Roboto Light"/>
                </a:rPr>
                <a:t> 처리</a:t>
              </a:r>
              <a:endParaRPr lang="en-US" altLang="ko-KR" sz="1100" dirty="0">
                <a:latin typeface="Abel" panose="02000506030000020004"/>
                <a:sym typeface="Roboto Light"/>
              </a:endParaRPr>
            </a:p>
            <a:p>
              <a:r>
                <a:rPr lang="en-US" altLang="ko-KR" sz="1100" dirty="0">
                  <a:latin typeface="Abel" panose="02000506030000020004"/>
                  <a:sym typeface="Roboto Light"/>
                </a:rPr>
                <a:t>    - </a:t>
              </a:r>
              <a:r>
                <a:rPr lang="ko-KR" altLang="en-US" sz="1100" dirty="0">
                  <a:latin typeface="Abel" panose="02000506030000020004"/>
                  <a:sym typeface="Roboto Light"/>
                </a:rPr>
                <a:t>리뷰 게시글 좋아요 관리 </a:t>
              </a:r>
              <a:r>
                <a:rPr lang="en-US" altLang="ko-KR" sz="1100" dirty="0">
                  <a:latin typeface="Abel" panose="02000506030000020004"/>
                  <a:sym typeface="Roboto Light"/>
                </a:rPr>
                <a:t>(</a:t>
              </a:r>
              <a:r>
                <a:rPr lang="ko-KR" altLang="en-US" sz="1100" dirty="0">
                  <a:latin typeface="Abel" panose="02000506030000020004"/>
                  <a:sym typeface="Roboto Light"/>
                </a:rPr>
                <a:t>추가</a:t>
              </a:r>
              <a:r>
                <a:rPr lang="en-US" altLang="ko-KR" sz="1100" dirty="0">
                  <a:latin typeface="Abel" panose="02000506030000020004"/>
                  <a:sym typeface="Roboto Light"/>
                </a:rPr>
                <a:t>, </a:t>
              </a:r>
              <a:r>
                <a:rPr lang="ko-KR" altLang="en-US" sz="1100" dirty="0">
                  <a:latin typeface="Abel" panose="02000506030000020004"/>
                  <a:sym typeface="Roboto Light"/>
                </a:rPr>
                <a:t>취소</a:t>
              </a:r>
              <a:r>
                <a:rPr lang="en-US" altLang="ko-KR" sz="1100" dirty="0">
                  <a:latin typeface="Abel" panose="02000506030000020004"/>
                  <a:sym typeface="Roboto Light"/>
                </a:rPr>
                <a:t>)</a:t>
              </a:r>
            </a:p>
            <a:p>
              <a:endParaRPr lang="en-US" altLang="ko-KR" sz="1100" dirty="0">
                <a:latin typeface="Abel" panose="02000506030000020004"/>
                <a:sym typeface="Roboto Light"/>
              </a:endParaRPr>
            </a:p>
            <a:p>
              <a:r>
                <a:rPr lang="ko-KR" altLang="en-US" sz="1100" b="1" dirty="0">
                  <a:latin typeface="Abel" panose="02000506030000020004"/>
                  <a:sym typeface="Roboto Light"/>
                </a:rPr>
                <a:t>이웃관리</a:t>
              </a:r>
              <a:endParaRPr lang="en-US" altLang="ko-KR" sz="1100" b="1" dirty="0">
                <a:latin typeface="Abel" panose="02000506030000020004"/>
                <a:sym typeface="Roboto Light"/>
              </a:endParaRPr>
            </a:p>
            <a:p>
              <a:r>
                <a:rPr lang="en-US" altLang="ko-KR" sz="1100" b="1" dirty="0">
                  <a:latin typeface="Abel" panose="02000506030000020004"/>
                  <a:sym typeface="Roboto Light"/>
                </a:rPr>
                <a:t>   </a:t>
              </a:r>
              <a:r>
                <a:rPr lang="en-US" altLang="ko-KR" sz="1100" dirty="0">
                  <a:latin typeface="Abel" panose="02000506030000020004"/>
                  <a:sym typeface="Roboto Light"/>
                </a:rPr>
                <a:t>- </a:t>
              </a:r>
              <a:r>
                <a:rPr lang="ko-KR" altLang="en-US" sz="1100" dirty="0">
                  <a:latin typeface="Abel" panose="02000506030000020004"/>
                  <a:sym typeface="Roboto Light"/>
                </a:rPr>
                <a:t>이웃 추가 및 취소</a:t>
              </a:r>
              <a:r>
                <a:rPr lang="en-US" altLang="ko-KR" sz="1100" dirty="0">
                  <a:latin typeface="Abel" panose="02000506030000020004"/>
                  <a:sym typeface="Roboto Light"/>
                </a:rPr>
                <a:t>, LIST </a:t>
              </a:r>
              <a:r>
                <a:rPr lang="ko-KR" altLang="en-US" sz="1100" dirty="0">
                  <a:latin typeface="Abel" panose="02000506030000020004"/>
                  <a:sym typeface="Roboto Light"/>
                </a:rPr>
                <a:t>출력</a:t>
              </a:r>
              <a:endParaRPr lang="en-US" altLang="ko-KR" sz="1100" dirty="0">
                <a:latin typeface="Abel" panose="02000506030000020004"/>
                <a:sym typeface="Roboto Light"/>
              </a:endParaRPr>
            </a:p>
            <a:p>
              <a:endParaRPr lang="en-US" altLang="ko-KR" sz="1100" b="1" dirty="0">
                <a:latin typeface="Abel" panose="02000506030000020004"/>
                <a:sym typeface="Roboto Light"/>
              </a:endParaRPr>
            </a:p>
            <a:p>
              <a:r>
                <a:rPr lang="ko-KR" altLang="en-US" sz="1100" b="1" dirty="0">
                  <a:latin typeface="Abel" panose="02000506030000020004"/>
                  <a:sym typeface="Roboto Light"/>
                </a:rPr>
                <a:t>방명록</a:t>
              </a:r>
              <a:endParaRPr lang="en-US" altLang="ko-KR" sz="1100" b="1" dirty="0">
                <a:latin typeface="Abel" panose="02000506030000020004"/>
                <a:sym typeface="Roboto Light"/>
              </a:endParaRPr>
            </a:p>
            <a:p>
              <a:r>
                <a:rPr lang="en-US" altLang="ko-KR" sz="1100" b="1" dirty="0">
                  <a:latin typeface="Abel" panose="02000506030000020004"/>
                  <a:sym typeface="Roboto Light"/>
                </a:rPr>
                <a:t>   </a:t>
              </a:r>
              <a:r>
                <a:rPr lang="en-US" altLang="ko-KR" sz="1100" dirty="0">
                  <a:latin typeface="Abel" panose="02000506030000020004"/>
                  <a:sym typeface="Roboto Light"/>
                </a:rPr>
                <a:t>- </a:t>
              </a:r>
              <a:r>
                <a:rPr lang="ko-KR" altLang="en-US" sz="1100" dirty="0">
                  <a:latin typeface="Abel" panose="02000506030000020004"/>
                  <a:sym typeface="Roboto Light"/>
                </a:rPr>
                <a:t>방명록 및 댓글 구현</a:t>
              </a:r>
              <a:endParaRPr lang="en-US" altLang="ko-KR" sz="1100" dirty="0">
                <a:latin typeface="Abel" panose="02000506030000020004"/>
                <a:sym typeface="Roboto Light"/>
              </a:endParaRPr>
            </a:p>
            <a:p>
              <a:r>
                <a:rPr lang="en-US" altLang="ko-KR" sz="1100" dirty="0">
                  <a:latin typeface="Abel" panose="02000506030000020004"/>
                  <a:sym typeface="Roboto Light"/>
                </a:rPr>
                <a:t>   - </a:t>
              </a:r>
              <a:r>
                <a:rPr lang="ko-KR" altLang="en-US" sz="1100" dirty="0">
                  <a:latin typeface="Abel" panose="02000506030000020004"/>
                  <a:sym typeface="Roboto Light"/>
                </a:rPr>
                <a:t>비밀 글 남기기</a:t>
              </a:r>
              <a:endParaRPr lang="en-US" altLang="ko-KR" sz="1100" dirty="0">
                <a:latin typeface="Abel" panose="02000506030000020004"/>
                <a:sym typeface="Roboto Light"/>
              </a:endParaRPr>
            </a:p>
            <a:p>
              <a:endParaRPr lang="en-US" altLang="ko-KR" sz="1100" dirty="0">
                <a:latin typeface="Abel" panose="02000506030000020004"/>
                <a:sym typeface="Roboto Light"/>
              </a:endParaRPr>
            </a:p>
            <a:p>
              <a:r>
                <a:rPr lang="ko-KR" altLang="en-US" sz="1100" b="1" dirty="0">
                  <a:latin typeface="Abel" panose="02000506030000020004"/>
                  <a:sym typeface="Roboto Light"/>
                </a:rPr>
                <a:t>메시지</a:t>
              </a:r>
              <a:endParaRPr lang="en-US" altLang="ko-KR" sz="1100" b="1" dirty="0">
                <a:latin typeface="Abel" panose="02000506030000020004"/>
                <a:sym typeface="Roboto Light"/>
              </a:endParaRPr>
            </a:p>
            <a:p>
              <a:r>
                <a:rPr lang="en-US" altLang="ko-KR" sz="1100" dirty="0">
                  <a:latin typeface="Abel" panose="02000506030000020004"/>
                  <a:sym typeface="Roboto Light"/>
                </a:rPr>
                <a:t>   - </a:t>
              </a:r>
              <a:r>
                <a:rPr lang="ko-KR" altLang="en-US" sz="1100" dirty="0">
                  <a:latin typeface="Abel" panose="02000506030000020004"/>
                  <a:sym typeface="Roboto Light"/>
                </a:rPr>
                <a:t>안 읽은 메시지 </a:t>
              </a:r>
              <a:r>
                <a:rPr lang="en-US" altLang="ko-KR" sz="1100" dirty="0">
                  <a:latin typeface="Abel" panose="02000506030000020004"/>
                  <a:sym typeface="Roboto Light"/>
                </a:rPr>
                <a:t>TOP5 </a:t>
              </a:r>
              <a:r>
                <a:rPr lang="ko-KR" altLang="en-US" sz="1100" dirty="0">
                  <a:latin typeface="Abel" panose="02000506030000020004"/>
                  <a:sym typeface="Roboto Light"/>
                </a:rPr>
                <a:t>출력</a:t>
              </a:r>
              <a:endParaRPr lang="en-US" altLang="ko-KR" sz="1100" dirty="0">
                <a:latin typeface="Abel" panose="02000506030000020004"/>
                <a:sym typeface="Roboto Light"/>
              </a:endParaRPr>
            </a:p>
            <a:p>
              <a:r>
                <a:rPr lang="en-US" altLang="ko-KR" sz="1100" dirty="0">
                  <a:latin typeface="Abel" panose="02000506030000020004"/>
                  <a:sym typeface="Roboto Light"/>
                </a:rPr>
                <a:t>   - </a:t>
              </a:r>
              <a:r>
                <a:rPr lang="ko-KR" altLang="en-US" sz="1100" dirty="0">
                  <a:latin typeface="Abel" panose="02000506030000020004"/>
                  <a:sym typeface="Roboto Light"/>
                </a:rPr>
                <a:t>메시지 상세 출력</a:t>
              </a:r>
              <a:endParaRPr lang="en-US" altLang="ko-KR" sz="1100" dirty="0">
                <a:latin typeface="Abel" panose="02000506030000020004"/>
                <a:sym typeface="Roboto Light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3582245" y="1282749"/>
              <a:ext cx="159864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accent6"/>
                  </a:solidFill>
                  <a:latin typeface="Abel" panose="02000506030000020004"/>
                  <a:ea typeface="Open Sans" panose="020B0606030504020204" pitchFamily="34" charset="0"/>
                  <a:cs typeface="Open Sans" panose="020B0606030504020204" pitchFamily="34" charset="0"/>
                </a:rPr>
                <a:t>Project Manager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D4E01F4-0336-476E-B96E-4E823AD1821A}"/>
              </a:ext>
            </a:extLst>
          </p:cNvPr>
          <p:cNvGrpSpPr/>
          <p:nvPr/>
        </p:nvGrpSpPr>
        <p:grpSpPr>
          <a:xfrm>
            <a:off x="1904411" y="2755487"/>
            <a:ext cx="768159" cy="1056579"/>
            <a:chOff x="2258436" y="1528861"/>
            <a:chExt cx="768159" cy="1056579"/>
          </a:xfrm>
        </p:grpSpPr>
        <p:sp>
          <p:nvSpPr>
            <p:cNvPr id="20" name="TextBox 19"/>
            <p:cNvSpPr txBox="1"/>
            <p:nvPr/>
          </p:nvSpPr>
          <p:spPr>
            <a:xfrm>
              <a:off x="2258436" y="2246886"/>
              <a:ext cx="768159" cy="338554"/>
            </a:xfrm>
            <a:prstGeom prst="rect">
              <a:avLst/>
            </a:prstGeom>
            <a:solidFill>
              <a:schemeClr val="accent4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schemeClr val="bg1"/>
                  </a:solidFill>
                  <a:latin typeface="Abel" panose="02000506030000020004"/>
                  <a:ea typeface="Open Sans" panose="020B0606030504020204" pitchFamily="34" charset="0"/>
                  <a:cs typeface="Open Sans" panose="020B0606030504020204" pitchFamily="34" charset="0"/>
                </a:rPr>
                <a:t>임</a:t>
              </a:r>
              <a:r>
                <a:rPr lang="ko-KR" altLang="en-US" sz="1200" b="1" dirty="0">
                  <a:solidFill>
                    <a:schemeClr val="bg1"/>
                  </a:solidFill>
                  <a:latin typeface="Abel" panose="02000506030000020004"/>
                  <a:ea typeface="Open Sans" panose="020B0606030504020204" pitchFamily="34" charset="0"/>
                  <a:cs typeface="Open Sans" panose="020B0606030504020204" pitchFamily="34" charset="0"/>
                </a:rPr>
                <a:t> 주 현</a:t>
              </a:r>
              <a:endParaRPr lang="en-US" sz="1200" b="1" dirty="0">
                <a:solidFill>
                  <a:schemeClr val="bg1"/>
                </a:solidFill>
                <a:latin typeface="Abel" panose="02000506030000020004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55" name="Freeform 26">
              <a:extLst>
                <a:ext uri="{FF2B5EF4-FFF2-40B4-BE49-F238E27FC236}">
                  <a16:creationId xmlns:a16="http://schemas.microsoft.com/office/drawing/2014/main" id="{5037A1DB-A2C5-4771-AA9C-C1770999D2D9}"/>
                </a:ext>
              </a:extLst>
            </p:cNvPr>
            <p:cNvSpPr>
              <a:spLocks noEditPoints="1"/>
            </p:cNvSpPr>
            <p:nvPr/>
          </p:nvSpPr>
          <p:spPr bwMode="auto">
            <a:xfrm flipH="1">
              <a:off x="2340731" y="1528861"/>
              <a:ext cx="603570" cy="708399"/>
            </a:xfrm>
            <a:custGeom>
              <a:avLst/>
              <a:gdLst>
                <a:gd name="T0" fmla="*/ 565 w 631"/>
                <a:gd name="T1" fmla="*/ 585 h 741"/>
                <a:gd name="T2" fmla="*/ 545 w 631"/>
                <a:gd name="T3" fmla="*/ 531 h 741"/>
                <a:gd name="T4" fmla="*/ 567 w 631"/>
                <a:gd name="T5" fmla="*/ 470 h 741"/>
                <a:gd name="T6" fmla="*/ 568 w 631"/>
                <a:gd name="T7" fmla="*/ 407 h 741"/>
                <a:gd name="T8" fmla="*/ 568 w 631"/>
                <a:gd name="T9" fmla="*/ 345 h 741"/>
                <a:gd name="T10" fmla="*/ 535 w 631"/>
                <a:gd name="T11" fmla="*/ 208 h 741"/>
                <a:gd name="T12" fmla="*/ 476 w 631"/>
                <a:gd name="T13" fmla="*/ 107 h 741"/>
                <a:gd name="T14" fmla="*/ 270 w 631"/>
                <a:gd name="T15" fmla="*/ 60 h 741"/>
                <a:gd name="T16" fmla="*/ 146 w 631"/>
                <a:gd name="T17" fmla="*/ 128 h 741"/>
                <a:gd name="T18" fmla="*/ 102 w 631"/>
                <a:gd name="T19" fmla="*/ 207 h 741"/>
                <a:gd name="T20" fmla="*/ 63 w 631"/>
                <a:gd name="T21" fmla="*/ 310 h 741"/>
                <a:gd name="T22" fmla="*/ 64 w 631"/>
                <a:gd name="T23" fmla="*/ 390 h 741"/>
                <a:gd name="T24" fmla="*/ 69 w 631"/>
                <a:gd name="T25" fmla="*/ 482 h 741"/>
                <a:gd name="T26" fmla="*/ 83 w 631"/>
                <a:gd name="T27" fmla="*/ 539 h 741"/>
                <a:gd name="T28" fmla="*/ 67 w 631"/>
                <a:gd name="T29" fmla="*/ 585 h 741"/>
                <a:gd name="T30" fmla="*/ 2 w 631"/>
                <a:gd name="T31" fmla="*/ 678 h 741"/>
                <a:gd name="T32" fmla="*/ 23 w 631"/>
                <a:gd name="T33" fmla="*/ 741 h 741"/>
                <a:gd name="T34" fmla="*/ 609 w 631"/>
                <a:gd name="T35" fmla="*/ 741 h 741"/>
                <a:gd name="T36" fmla="*/ 630 w 631"/>
                <a:gd name="T37" fmla="*/ 678 h 741"/>
                <a:gd name="T38" fmla="*/ 565 w 631"/>
                <a:gd name="T39" fmla="*/ 585 h 741"/>
                <a:gd name="T40" fmla="*/ 454 w 631"/>
                <a:gd name="T41" fmla="*/ 282 h 741"/>
                <a:gd name="T42" fmla="*/ 452 w 631"/>
                <a:gd name="T43" fmla="*/ 281 h 741"/>
                <a:gd name="T44" fmla="*/ 482 w 631"/>
                <a:gd name="T45" fmla="*/ 305 h 741"/>
                <a:gd name="T46" fmla="*/ 470 w 631"/>
                <a:gd name="T47" fmla="*/ 374 h 741"/>
                <a:gd name="T48" fmla="*/ 460 w 631"/>
                <a:gd name="T49" fmla="*/ 373 h 741"/>
                <a:gd name="T50" fmla="*/ 454 w 631"/>
                <a:gd name="T51" fmla="*/ 282 h 741"/>
                <a:gd name="T52" fmla="*/ 150 w 631"/>
                <a:gd name="T53" fmla="*/ 302 h 741"/>
                <a:gd name="T54" fmla="*/ 184 w 631"/>
                <a:gd name="T55" fmla="*/ 292 h 741"/>
                <a:gd name="T56" fmla="*/ 194 w 631"/>
                <a:gd name="T57" fmla="*/ 284 h 741"/>
                <a:gd name="T58" fmla="*/ 211 w 631"/>
                <a:gd name="T59" fmla="*/ 198 h 741"/>
                <a:gd name="T60" fmla="*/ 213 w 631"/>
                <a:gd name="T61" fmla="*/ 195 h 741"/>
                <a:gd name="T62" fmla="*/ 316 w 631"/>
                <a:gd name="T63" fmla="*/ 252 h 741"/>
                <a:gd name="T64" fmla="*/ 329 w 631"/>
                <a:gd name="T65" fmla="*/ 253 h 741"/>
                <a:gd name="T66" fmla="*/ 394 w 631"/>
                <a:gd name="T67" fmla="*/ 315 h 741"/>
                <a:gd name="T68" fmla="*/ 410 w 631"/>
                <a:gd name="T69" fmla="*/ 360 h 741"/>
                <a:gd name="T70" fmla="*/ 435 w 631"/>
                <a:gd name="T71" fmla="*/ 412 h 741"/>
                <a:gd name="T72" fmla="*/ 316 w 631"/>
                <a:gd name="T73" fmla="*/ 493 h 741"/>
                <a:gd name="T74" fmla="*/ 316 w 631"/>
                <a:gd name="T75" fmla="*/ 493 h 741"/>
                <a:gd name="T76" fmla="*/ 188 w 631"/>
                <a:gd name="T77" fmla="*/ 394 h 741"/>
                <a:gd name="T78" fmla="*/ 150 w 631"/>
                <a:gd name="T79" fmla="*/ 302 h 741"/>
                <a:gd name="T80" fmla="*/ 114 w 631"/>
                <a:gd name="T81" fmla="*/ 589 h 741"/>
                <a:gd name="T82" fmla="*/ 200 w 631"/>
                <a:gd name="T83" fmla="*/ 563 h 741"/>
                <a:gd name="T84" fmla="*/ 240 w 631"/>
                <a:gd name="T85" fmla="*/ 493 h 741"/>
                <a:gd name="T86" fmla="*/ 316 w 631"/>
                <a:gd name="T87" fmla="*/ 515 h 741"/>
                <a:gd name="T88" fmla="*/ 316 w 631"/>
                <a:gd name="T89" fmla="*/ 515 h 741"/>
                <a:gd name="T90" fmla="*/ 391 w 631"/>
                <a:gd name="T91" fmla="*/ 493 h 741"/>
                <a:gd name="T92" fmla="*/ 431 w 631"/>
                <a:gd name="T93" fmla="*/ 563 h 741"/>
                <a:gd name="T94" fmla="*/ 519 w 631"/>
                <a:gd name="T95" fmla="*/ 590 h 741"/>
                <a:gd name="T96" fmla="*/ 316 w 631"/>
                <a:gd name="T97" fmla="*/ 661 h 741"/>
                <a:gd name="T98" fmla="*/ 114 w 631"/>
                <a:gd name="T99" fmla="*/ 589 h 741"/>
                <a:gd name="T100" fmla="*/ 318 w 631"/>
                <a:gd name="T101" fmla="*/ 722 h 741"/>
                <a:gd name="T102" fmla="*/ 316 w 631"/>
                <a:gd name="T103" fmla="*/ 722 h 741"/>
                <a:gd name="T104" fmla="*/ 46 w 631"/>
                <a:gd name="T105" fmla="*/ 621 h 741"/>
                <a:gd name="T106" fmla="*/ 67 w 631"/>
                <a:gd name="T107" fmla="*/ 606 h 741"/>
                <a:gd name="T108" fmla="*/ 316 w 631"/>
                <a:gd name="T109" fmla="*/ 697 h 741"/>
                <a:gd name="T110" fmla="*/ 318 w 631"/>
                <a:gd name="T111" fmla="*/ 697 h 741"/>
                <a:gd name="T112" fmla="*/ 564 w 631"/>
                <a:gd name="T113" fmla="*/ 608 h 741"/>
                <a:gd name="T114" fmla="*/ 585 w 631"/>
                <a:gd name="T115" fmla="*/ 624 h 741"/>
                <a:gd name="T116" fmla="*/ 318 w 631"/>
                <a:gd name="T117" fmla="*/ 722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631" h="741">
                  <a:moveTo>
                    <a:pt x="565" y="585"/>
                  </a:moveTo>
                  <a:cubicBezTo>
                    <a:pt x="577" y="562"/>
                    <a:pt x="566" y="543"/>
                    <a:pt x="545" y="531"/>
                  </a:cubicBezTo>
                  <a:cubicBezTo>
                    <a:pt x="517" y="515"/>
                    <a:pt x="536" y="486"/>
                    <a:pt x="567" y="470"/>
                  </a:cubicBezTo>
                  <a:cubicBezTo>
                    <a:pt x="597" y="454"/>
                    <a:pt x="607" y="426"/>
                    <a:pt x="568" y="407"/>
                  </a:cubicBezTo>
                  <a:cubicBezTo>
                    <a:pt x="530" y="387"/>
                    <a:pt x="532" y="381"/>
                    <a:pt x="568" y="345"/>
                  </a:cubicBezTo>
                  <a:cubicBezTo>
                    <a:pt x="604" y="308"/>
                    <a:pt x="586" y="222"/>
                    <a:pt x="535" y="208"/>
                  </a:cubicBezTo>
                  <a:cubicBezTo>
                    <a:pt x="484" y="194"/>
                    <a:pt x="497" y="166"/>
                    <a:pt x="476" y="107"/>
                  </a:cubicBezTo>
                  <a:cubicBezTo>
                    <a:pt x="456" y="51"/>
                    <a:pt x="319" y="0"/>
                    <a:pt x="270" y="60"/>
                  </a:cubicBezTo>
                  <a:cubicBezTo>
                    <a:pt x="236" y="23"/>
                    <a:pt x="161" y="73"/>
                    <a:pt x="146" y="128"/>
                  </a:cubicBezTo>
                  <a:cubicBezTo>
                    <a:pt x="131" y="184"/>
                    <a:pt x="142" y="199"/>
                    <a:pt x="102" y="207"/>
                  </a:cubicBezTo>
                  <a:cubicBezTo>
                    <a:pt x="62" y="215"/>
                    <a:pt x="37" y="273"/>
                    <a:pt x="63" y="310"/>
                  </a:cubicBezTo>
                  <a:cubicBezTo>
                    <a:pt x="89" y="346"/>
                    <a:pt x="101" y="363"/>
                    <a:pt x="64" y="390"/>
                  </a:cubicBezTo>
                  <a:cubicBezTo>
                    <a:pt x="27" y="417"/>
                    <a:pt x="34" y="465"/>
                    <a:pt x="69" y="482"/>
                  </a:cubicBezTo>
                  <a:cubicBezTo>
                    <a:pt x="104" y="498"/>
                    <a:pt x="111" y="523"/>
                    <a:pt x="83" y="539"/>
                  </a:cubicBezTo>
                  <a:cubicBezTo>
                    <a:pt x="63" y="551"/>
                    <a:pt x="53" y="568"/>
                    <a:pt x="67" y="585"/>
                  </a:cubicBezTo>
                  <a:cubicBezTo>
                    <a:pt x="29" y="603"/>
                    <a:pt x="0" y="629"/>
                    <a:pt x="2" y="678"/>
                  </a:cubicBezTo>
                  <a:cubicBezTo>
                    <a:pt x="2" y="699"/>
                    <a:pt x="10" y="720"/>
                    <a:pt x="23" y="741"/>
                  </a:cubicBezTo>
                  <a:cubicBezTo>
                    <a:pt x="609" y="741"/>
                    <a:pt x="609" y="741"/>
                    <a:pt x="609" y="741"/>
                  </a:cubicBezTo>
                  <a:cubicBezTo>
                    <a:pt x="621" y="720"/>
                    <a:pt x="629" y="699"/>
                    <a:pt x="630" y="678"/>
                  </a:cubicBezTo>
                  <a:cubicBezTo>
                    <a:pt x="631" y="629"/>
                    <a:pt x="603" y="603"/>
                    <a:pt x="565" y="585"/>
                  </a:cubicBezTo>
                  <a:close/>
                  <a:moveTo>
                    <a:pt x="454" y="282"/>
                  </a:moveTo>
                  <a:cubicBezTo>
                    <a:pt x="453" y="281"/>
                    <a:pt x="452" y="281"/>
                    <a:pt x="452" y="281"/>
                  </a:cubicBezTo>
                  <a:cubicBezTo>
                    <a:pt x="467" y="252"/>
                    <a:pt x="479" y="289"/>
                    <a:pt x="482" y="305"/>
                  </a:cubicBezTo>
                  <a:cubicBezTo>
                    <a:pt x="486" y="328"/>
                    <a:pt x="481" y="355"/>
                    <a:pt x="470" y="374"/>
                  </a:cubicBezTo>
                  <a:cubicBezTo>
                    <a:pt x="467" y="373"/>
                    <a:pt x="464" y="373"/>
                    <a:pt x="460" y="373"/>
                  </a:cubicBezTo>
                  <a:cubicBezTo>
                    <a:pt x="411" y="378"/>
                    <a:pt x="527" y="312"/>
                    <a:pt x="454" y="282"/>
                  </a:cubicBezTo>
                  <a:close/>
                  <a:moveTo>
                    <a:pt x="150" y="302"/>
                  </a:moveTo>
                  <a:cubicBezTo>
                    <a:pt x="156" y="273"/>
                    <a:pt x="172" y="265"/>
                    <a:pt x="184" y="292"/>
                  </a:cubicBezTo>
                  <a:cubicBezTo>
                    <a:pt x="194" y="314"/>
                    <a:pt x="196" y="325"/>
                    <a:pt x="194" y="284"/>
                  </a:cubicBezTo>
                  <a:cubicBezTo>
                    <a:pt x="193" y="256"/>
                    <a:pt x="199" y="226"/>
                    <a:pt x="211" y="198"/>
                  </a:cubicBezTo>
                  <a:cubicBezTo>
                    <a:pt x="212" y="197"/>
                    <a:pt x="212" y="196"/>
                    <a:pt x="213" y="195"/>
                  </a:cubicBezTo>
                  <a:cubicBezTo>
                    <a:pt x="232" y="223"/>
                    <a:pt x="270" y="249"/>
                    <a:pt x="316" y="252"/>
                  </a:cubicBezTo>
                  <a:cubicBezTo>
                    <a:pt x="321" y="252"/>
                    <a:pt x="325" y="253"/>
                    <a:pt x="329" y="253"/>
                  </a:cubicBezTo>
                  <a:cubicBezTo>
                    <a:pt x="417" y="251"/>
                    <a:pt x="322" y="306"/>
                    <a:pt x="394" y="315"/>
                  </a:cubicBezTo>
                  <a:cubicBezTo>
                    <a:pt x="446" y="322"/>
                    <a:pt x="436" y="331"/>
                    <a:pt x="410" y="360"/>
                  </a:cubicBezTo>
                  <a:cubicBezTo>
                    <a:pt x="392" y="380"/>
                    <a:pt x="397" y="406"/>
                    <a:pt x="435" y="412"/>
                  </a:cubicBezTo>
                  <a:cubicBezTo>
                    <a:pt x="410" y="459"/>
                    <a:pt x="370" y="493"/>
                    <a:pt x="316" y="493"/>
                  </a:cubicBezTo>
                  <a:cubicBezTo>
                    <a:pt x="316" y="493"/>
                    <a:pt x="316" y="493"/>
                    <a:pt x="316" y="493"/>
                  </a:cubicBezTo>
                  <a:cubicBezTo>
                    <a:pt x="256" y="493"/>
                    <a:pt x="212" y="451"/>
                    <a:pt x="188" y="394"/>
                  </a:cubicBezTo>
                  <a:cubicBezTo>
                    <a:pt x="157" y="389"/>
                    <a:pt x="143" y="339"/>
                    <a:pt x="150" y="302"/>
                  </a:cubicBezTo>
                  <a:close/>
                  <a:moveTo>
                    <a:pt x="114" y="589"/>
                  </a:moveTo>
                  <a:cubicBezTo>
                    <a:pt x="141" y="580"/>
                    <a:pt x="171" y="573"/>
                    <a:pt x="200" y="563"/>
                  </a:cubicBezTo>
                  <a:cubicBezTo>
                    <a:pt x="234" y="550"/>
                    <a:pt x="241" y="524"/>
                    <a:pt x="240" y="493"/>
                  </a:cubicBezTo>
                  <a:cubicBezTo>
                    <a:pt x="262" y="507"/>
                    <a:pt x="287" y="515"/>
                    <a:pt x="316" y="515"/>
                  </a:cubicBezTo>
                  <a:cubicBezTo>
                    <a:pt x="316" y="515"/>
                    <a:pt x="316" y="515"/>
                    <a:pt x="316" y="515"/>
                  </a:cubicBezTo>
                  <a:cubicBezTo>
                    <a:pt x="344" y="515"/>
                    <a:pt x="369" y="507"/>
                    <a:pt x="391" y="493"/>
                  </a:cubicBezTo>
                  <a:cubicBezTo>
                    <a:pt x="390" y="524"/>
                    <a:pt x="397" y="550"/>
                    <a:pt x="431" y="563"/>
                  </a:cubicBezTo>
                  <a:cubicBezTo>
                    <a:pt x="461" y="574"/>
                    <a:pt x="492" y="581"/>
                    <a:pt x="519" y="590"/>
                  </a:cubicBezTo>
                  <a:cubicBezTo>
                    <a:pt x="501" y="642"/>
                    <a:pt x="408" y="662"/>
                    <a:pt x="316" y="661"/>
                  </a:cubicBezTo>
                  <a:cubicBezTo>
                    <a:pt x="210" y="660"/>
                    <a:pt x="105" y="630"/>
                    <a:pt x="114" y="589"/>
                  </a:cubicBezTo>
                  <a:close/>
                  <a:moveTo>
                    <a:pt x="318" y="722"/>
                  </a:moveTo>
                  <a:cubicBezTo>
                    <a:pt x="316" y="722"/>
                    <a:pt x="316" y="722"/>
                    <a:pt x="316" y="722"/>
                  </a:cubicBezTo>
                  <a:cubicBezTo>
                    <a:pt x="184" y="722"/>
                    <a:pt x="70" y="685"/>
                    <a:pt x="46" y="621"/>
                  </a:cubicBezTo>
                  <a:cubicBezTo>
                    <a:pt x="52" y="616"/>
                    <a:pt x="59" y="611"/>
                    <a:pt x="67" y="606"/>
                  </a:cubicBezTo>
                  <a:cubicBezTo>
                    <a:pt x="78" y="664"/>
                    <a:pt x="187" y="697"/>
                    <a:pt x="316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448" y="697"/>
                    <a:pt x="551" y="665"/>
                    <a:pt x="564" y="608"/>
                  </a:cubicBezTo>
                  <a:cubicBezTo>
                    <a:pt x="572" y="613"/>
                    <a:pt x="578" y="618"/>
                    <a:pt x="585" y="624"/>
                  </a:cubicBezTo>
                  <a:cubicBezTo>
                    <a:pt x="559" y="687"/>
                    <a:pt x="451" y="722"/>
                    <a:pt x="318" y="72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id-ID" sz="2400"/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FF4C8506-3C4A-45EE-B029-8AE874727702}"/>
              </a:ext>
            </a:extLst>
          </p:cNvPr>
          <p:cNvGrpSpPr/>
          <p:nvPr/>
        </p:nvGrpSpPr>
        <p:grpSpPr>
          <a:xfrm>
            <a:off x="6966893" y="898333"/>
            <a:ext cx="2705319" cy="5428030"/>
            <a:chOff x="8460997" y="629916"/>
            <a:chExt cx="2705319" cy="5428030"/>
          </a:xfrm>
        </p:grpSpPr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A181160C-34C3-4263-BE2F-C5D164DB93D0}"/>
                </a:ext>
              </a:extLst>
            </p:cNvPr>
            <p:cNvGrpSpPr/>
            <p:nvPr/>
          </p:nvGrpSpPr>
          <p:grpSpPr>
            <a:xfrm>
              <a:off x="8460998" y="3389761"/>
              <a:ext cx="2705318" cy="2668185"/>
              <a:chOff x="5103903" y="1276225"/>
              <a:chExt cx="2705318" cy="2668185"/>
            </a:xfrm>
          </p:grpSpPr>
          <p:sp>
            <p:nvSpPr>
              <p:cNvPr id="16" name="Rectangle 15"/>
              <p:cNvSpPr/>
              <p:nvPr/>
            </p:nvSpPr>
            <p:spPr>
              <a:xfrm>
                <a:off x="5103903" y="1586208"/>
                <a:ext cx="2673985" cy="233298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5444144" y="1636086"/>
                <a:ext cx="2365077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sz="10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1pPr>
              </a:lstStyle>
              <a:p>
                <a:r>
                  <a:rPr lang="en-US" altLang="ko-KR" sz="900" b="1" dirty="0">
                    <a:latin typeface="Abel" panose="02000506030000020004"/>
                    <a:sym typeface="Roboto Light"/>
                  </a:rPr>
                  <a:t>DB </a:t>
                </a:r>
                <a:r>
                  <a:rPr lang="ko-KR" altLang="en-US" sz="900" b="1" dirty="0">
                    <a:latin typeface="Abel" panose="02000506030000020004"/>
                    <a:sym typeface="Roboto Light"/>
                  </a:rPr>
                  <a:t>및 </a:t>
                </a:r>
                <a:r>
                  <a:rPr lang="en-US" altLang="ko-KR" sz="900" b="1" dirty="0">
                    <a:latin typeface="Abel" panose="02000506030000020004"/>
                    <a:sym typeface="Roboto Light"/>
                  </a:rPr>
                  <a:t>UI </a:t>
                </a:r>
                <a:r>
                  <a:rPr lang="ko-KR" altLang="en-US" sz="900" b="1" dirty="0">
                    <a:latin typeface="Abel" panose="02000506030000020004"/>
                    <a:sym typeface="Roboto Light"/>
                  </a:rPr>
                  <a:t>구상</a:t>
                </a:r>
                <a:r>
                  <a:rPr lang="en-US" altLang="ko-KR" sz="900" b="1" dirty="0">
                    <a:latin typeface="Abel" panose="02000506030000020004"/>
                    <a:sym typeface="Roboto Light"/>
                  </a:rPr>
                  <a:t>, </a:t>
                </a:r>
                <a:r>
                  <a:rPr lang="ko-KR" altLang="en-US" sz="900" b="1" dirty="0">
                    <a:latin typeface="Abel" panose="02000506030000020004"/>
                    <a:sym typeface="Roboto Light"/>
                  </a:rPr>
                  <a:t>프로젝트 테스트</a:t>
                </a:r>
                <a:endParaRPr lang="en-US" altLang="ko-KR" sz="900" b="1" dirty="0">
                  <a:latin typeface="Abel" panose="02000506030000020004"/>
                  <a:sym typeface="Roboto Light"/>
                </a:endParaRPr>
              </a:p>
              <a:p>
                <a:r>
                  <a:rPr lang="en-US" altLang="ko-KR" sz="900" b="1" dirty="0">
                    <a:latin typeface="Abel" panose="02000506030000020004"/>
                    <a:sym typeface="Roboto Light"/>
                  </a:rPr>
                  <a:t>AWS </a:t>
                </a:r>
                <a:r>
                  <a:rPr lang="ko-KR" altLang="en-US" sz="900" b="1" dirty="0">
                    <a:latin typeface="Abel" panose="02000506030000020004"/>
                    <a:sym typeface="Roboto Light"/>
                  </a:rPr>
                  <a:t>웹 서버 작업</a:t>
                </a:r>
                <a:endParaRPr lang="en-US" altLang="ko-KR" sz="900" b="1" dirty="0">
                  <a:latin typeface="Abel" panose="02000506030000020004"/>
                  <a:sym typeface="Roboto Light"/>
                </a:endParaRPr>
              </a:p>
              <a:p>
                <a:endParaRPr lang="en-US" altLang="ko-KR" sz="900" dirty="0">
                  <a:latin typeface="Abel" panose="02000506030000020004"/>
                  <a:sym typeface="Roboto Light"/>
                </a:endParaRPr>
              </a:p>
              <a:p>
                <a:r>
                  <a:rPr lang="ko-KR" altLang="en-US" sz="900" b="1" dirty="0">
                    <a:latin typeface="Abel" panose="02000506030000020004"/>
                    <a:sym typeface="Roboto Light"/>
                  </a:rPr>
                  <a:t>메인</a:t>
                </a:r>
                <a:endParaRPr lang="en-US" altLang="ko-KR" sz="900" b="1" dirty="0">
                  <a:latin typeface="Abel" panose="02000506030000020004"/>
                  <a:sym typeface="Roboto Light"/>
                </a:endParaRPr>
              </a:p>
              <a:p>
                <a:r>
                  <a:rPr lang="en-US" altLang="ko-KR" sz="900" dirty="0">
                    <a:latin typeface="Abel" panose="02000506030000020004"/>
                    <a:sym typeface="Roboto Light"/>
                  </a:rPr>
                  <a:t>    - </a:t>
                </a:r>
                <a:r>
                  <a:rPr lang="ko-KR" altLang="en-US" sz="900" dirty="0">
                    <a:latin typeface="Abel" panose="02000506030000020004"/>
                    <a:sym typeface="Roboto Light"/>
                  </a:rPr>
                  <a:t>전체 게시글 </a:t>
                </a:r>
                <a:r>
                  <a:rPr lang="en-US" altLang="ko-KR" sz="900" dirty="0">
                    <a:latin typeface="Abel" panose="02000506030000020004"/>
                    <a:sym typeface="Roboto Light"/>
                  </a:rPr>
                  <a:t>MAP </a:t>
                </a:r>
                <a:r>
                  <a:rPr lang="ko-KR" altLang="en-US" sz="900" dirty="0">
                    <a:latin typeface="Abel" panose="02000506030000020004"/>
                    <a:sym typeface="Roboto Light"/>
                  </a:rPr>
                  <a:t>관리</a:t>
                </a:r>
                <a:endParaRPr lang="en-US" altLang="ko-KR" sz="900" dirty="0">
                  <a:latin typeface="Abel" panose="02000506030000020004"/>
                  <a:sym typeface="Roboto Light"/>
                </a:endParaRPr>
              </a:p>
              <a:p>
                <a:r>
                  <a:rPr lang="en-US" altLang="ko-KR" sz="900" dirty="0">
                    <a:latin typeface="Abel" panose="02000506030000020004"/>
                    <a:sym typeface="Roboto Light"/>
                  </a:rPr>
                  <a:t>    - </a:t>
                </a:r>
                <a:r>
                  <a:rPr lang="ko-KR" altLang="en-US" sz="900" dirty="0">
                    <a:latin typeface="Abel" panose="02000506030000020004"/>
                    <a:sym typeface="Roboto Light"/>
                  </a:rPr>
                  <a:t>전체 리뷰 게시글 통합 검색</a:t>
                </a:r>
                <a:endParaRPr lang="en-US" altLang="ko-KR" sz="900" dirty="0">
                  <a:latin typeface="Abel" panose="02000506030000020004"/>
                  <a:sym typeface="Roboto Light"/>
                </a:endParaRPr>
              </a:p>
              <a:p>
                <a:r>
                  <a:rPr lang="en-US" altLang="ko-KR" sz="900" dirty="0">
                    <a:latin typeface="Abel" panose="02000506030000020004"/>
                    <a:sym typeface="Roboto Light"/>
                  </a:rPr>
                  <a:t>    - </a:t>
                </a:r>
                <a:r>
                  <a:rPr lang="ko-KR" altLang="en-US" sz="900" dirty="0">
                    <a:latin typeface="Abel" panose="02000506030000020004"/>
                    <a:sym typeface="Roboto Light"/>
                  </a:rPr>
                  <a:t>베스트 리뷰 </a:t>
                </a:r>
                <a:r>
                  <a:rPr lang="en-US" altLang="ko-KR" sz="900" dirty="0">
                    <a:latin typeface="Abel" panose="02000506030000020004"/>
                    <a:sym typeface="Roboto Light"/>
                  </a:rPr>
                  <a:t>TOP4 </a:t>
                </a:r>
                <a:r>
                  <a:rPr lang="ko-KR" altLang="en-US" sz="900" dirty="0">
                    <a:latin typeface="Abel" panose="02000506030000020004"/>
                    <a:sym typeface="Roboto Light"/>
                  </a:rPr>
                  <a:t>출력</a:t>
                </a:r>
                <a:endParaRPr lang="en-US" altLang="ko-KR" sz="900" dirty="0">
                  <a:latin typeface="Abel" panose="02000506030000020004"/>
                  <a:sym typeface="Roboto Light"/>
                </a:endParaRPr>
              </a:p>
              <a:p>
                <a:r>
                  <a:rPr lang="ko-KR" altLang="en-US" sz="900" b="1" dirty="0">
                    <a:latin typeface="Abel" panose="02000506030000020004"/>
                    <a:sym typeface="Roboto Light"/>
                  </a:rPr>
                  <a:t>회원관리</a:t>
                </a:r>
                <a:endParaRPr lang="en-US" altLang="ko-KR" sz="900" b="1" dirty="0">
                  <a:latin typeface="Abel" panose="02000506030000020004"/>
                  <a:sym typeface="Roboto Light"/>
                </a:endParaRPr>
              </a:p>
              <a:p>
                <a:r>
                  <a:rPr lang="en-US" altLang="ko-KR" sz="900" dirty="0">
                    <a:latin typeface="Abel" panose="02000506030000020004"/>
                    <a:sym typeface="Roboto Light"/>
                  </a:rPr>
                  <a:t>    - </a:t>
                </a:r>
                <a:r>
                  <a:rPr lang="ko-KR" altLang="en-US" sz="900" dirty="0">
                    <a:latin typeface="Abel" panose="02000506030000020004"/>
                    <a:sym typeface="Roboto Light"/>
                  </a:rPr>
                  <a:t>회원정보수정</a:t>
                </a:r>
                <a:endParaRPr lang="en-US" altLang="ko-KR" sz="900" dirty="0">
                  <a:latin typeface="Abel" panose="02000506030000020004"/>
                  <a:sym typeface="Roboto Light"/>
                </a:endParaRPr>
              </a:p>
              <a:p>
                <a:r>
                  <a:rPr lang="en-US" altLang="ko-KR" sz="900" dirty="0">
                    <a:latin typeface="Abel" panose="02000506030000020004"/>
                    <a:sym typeface="Roboto Light"/>
                  </a:rPr>
                  <a:t>    - </a:t>
                </a:r>
                <a:r>
                  <a:rPr lang="ko-KR" altLang="en-US" sz="900" dirty="0">
                    <a:latin typeface="Abel" panose="02000506030000020004"/>
                    <a:sym typeface="Roboto Light"/>
                  </a:rPr>
                  <a:t>프로필 등록 및 수정</a:t>
                </a:r>
                <a:endParaRPr lang="en-US" altLang="ko-KR" sz="900" dirty="0">
                  <a:latin typeface="Abel" panose="02000506030000020004"/>
                  <a:sym typeface="Roboto Light"/>
                </a:endParaRPr>
              </a:p>
              <a:p>
                <a:r>
                  <a:rPr lang="ko-KR" altLang="en-US" sz="900" b="1" dirty="0">
                    <a:latin typeface="Abel" panose="02000506030000020004"/>
                    <a:sym typeface="Roboto Light"/>
                  </a:rPr>
                  <a:t>블로그</a:t>
                </a:r>
                <a:endParaRPr lang="en-US" altLang="ko-KR" sz="900" b="1" dirty="0">
                  <a:latin typeface="Abel" panose="02000506030000020004"/>
                  <a:sym typeface="Roboto Light"/>
                </a:endParaRPr>
              </a:p>
              <a:p>
                <a:r>
                  <a:rPr lang="en-US" altLang="ko-KR" sz="900" dirty="0">
                    <a:latin typeface="Abel" panose="02000506030000020004"/>
                    <a:sym typeface="Roboto Light"/>
                  </a:rPr>
                  <a:t>    - </a:t>
                </a:r>
                <a:r>
                  <a:rPr lang="ko-KR" altLang="en-US" sz="900" dirty="0">
                    <a:latin typeface="Abel" panose="02000506030000020004"/>
                    <a:sym typeface="Roboto Light"/>
                  </a:rPr>
                  <a:t>블로그 메인</a:t>
                </a:r>
                <a:r>
                  <a:rPr lang="en-US" altLang="ko-KR" sz="900" dirty="0">
                    <a:latin typeface="Abel" panose="02000506030000020004"/>
                    <a:sym typeface="Roboto Light"/>
                  </a:rPr>
                  <a:t> MAP </a:t>
                </a:r>
                <a:r>
                  <a:rPr lang="ko-KR" altLang="en-US" sz="900" dirty="0">
                    <a:latin typeface="Abel" panose="02000506030000020004"/>
                    <a:sym typeface="Roboto Light"/>
                  </a:rPr>
                  <a:t>관리</a:t>
                </a:r>
                <a:endParaRPr lang="en-US" altLang="ko-KR" sz="900" dirty="0">
                  <a:latin typeface="Abel" panose="02000506030000020004"/>
                  <a:sym typeface="Roboto Light"/>
                </a:endParaRPr>
              </a:p>
              <a:p>
                <a:r>
                  <a:rPr lang="en-US" altLang="ko-KR" sz="900" dirty="0">
                    <a:latin typeface="Abel" panose="02000506030000020004"/>
                    <a:sym typeface="Roboto Light"/>
                  </a:rPr>
                  <a:t>    - </a:t>
                </a:r>
                <a:r>
                  <a:rPr lang="ko-KR" altLang="en-US" sz="900" dirty="0">
                    <a:latin typeface="Abel" panose="02000506030000020004"/>
                    <a:sym typeface="Roboto Light"/>
                  </a:rPr>
                  <a:t>리뷰 게시글 리스트 관리</a:t>
                </a:r>
                <a:endParaRPr lang="en-US" altLang="ko-KR" sz="900" dirty="0">
                  <a:latin typeface="Abel" panose="02000506030000020004"/>
                  <a:sym typeface="Roboto Light"/>
                </a:endParaRPr>
              </a:p>
              <a:p>
                <a:r>
                  <a:rPr lang="en-US" altLang="ko-KR" sz="900" dirty="0">
                    <a:latin typeface="Abel" panose="02000506030000020004"/>
                    <a:sym typeface="Roboto Light"/>
                  </a:rPr>
                  <a:t>    - </a:t>
                </a:r>
                <a:r>
                  <a:rPr lang="ko-KR" altLang="en-US" sz="900" dirty="0">
                    <a:latin typeface="Abel" panose="02000506030000020004"/>
                    <a:sym typeface="Roboto Light"/>
                  </a:rPr>
                  <a:t>리뷰 게시글 </a:t>
                </a:r>
                <a:r>
                  <a:rPr lang="en-US" altLang="ko-KR" sz="900" dirty="0">
                    <a:latin typeface="Abel" panose="02000506030000020004"/>
                    <a:sym typeface="Roboto Light"/>
                  </a:rPr>
                  <a:t>PAGING</a:t>
                </a:r>
                <a:r>
                  <a:rPr lang="ko-KR" altLang="en-US" sz="900" dirty="0">
                    <a:latin typeface="Abel" panose="02000506030000020004"/>
                    <a:sym typeface="Roboto Light"/>
                  </a:rPr>
                  <a:t> 처리</a:t>
                </a:r>
                <a:endParaRPr lang="en-US" altLang="ko-KR" sz="900" dirty="0">
                  <a:latin typeface="Abel" panose="02000506030000020004"/>
                  <a:sym typeface="Roboto Light"/>
                </a:endParaRPr>
              </a:p>
              <a:p>
                <a:r>
                  <a:rPr lang="en-US" altLang="ko-KR" sz="900" dirty="0">
                    <a:latin typeface="Abel" panose="02000506030000020004"/>
                    <a:sym typeface="Roboto Light"/>
                  </a:rPr>
                  <a:t>    - </a:t>
                </a:r>
                <a:r>
                  <a:rPr lang="ko-KR" altLang="en-US" sz="900" dirty="0">
                    <a:latin typeface="Abel" panose="02000506030000020004"/>
                    <a:sym typeface="Roboto Light"/>
                  </a:rPr>
                  <a:t>리뷰 게시글 통합 검색</a:t>
                </a:r>
                <a:endParaRPr lang="en-US" altLang="ko-KR" sz="900" dirty="0">
                  <a:latin typeface="Abel" panose="02000506030000020004"/>
                  <a:sym typeface="Roboto Light"/>
                </a:endParaRPr>
              </a:p>
              <a:p>
                <a:r>
                  <a:rPr lang="en-US" altLang="ko-KR" sz="900" dirty="0">
                    <a:latin typeface="Abel" panose="02000506030000020004"/>
                    <a:sym typeface="Roboto Light"/>
                  </a:rPr>
                  <a:t>    - </a:t>
                </a:r>
                <a:r>
                  <a:rPr lang="ko-KR" altLang="en-US" sz="900" dirty="0">
                    <a:latin typeface="Abel" panose="02000506030000020004"/>
                    <a:sym typeface="Roboto Light"/>
                  </a:rPr>
                  <a:t>조회수 관리</a:t>
                </a:r>
                <a:endParaRPr lang="en-US" altLang="ko-KR" sz="900" dirty="0">
                  <a:latin typeface="Abel" panose="02000506030000020004"/>
                  <a:sym typeface="Roboto Light"/>
                </a:endParaRP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6101337" y="1276225"/>
                <a:ext cx="710451" cy="307777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400" b="1" dirty="0">
                    <a:solidFill>
                      <a:schemeClr val="bg1"/>
                    </a:solidFill>
                    <a:latin typeface="Abel" panose="02000506030000020004"/>
                    <a:ea typeface="Open Sans" panose="020B0606030504020204" pitchFamily="34" charset="0"/>
                    <a:cs typeface="Open Sans" panose="020B0606030504020204" pitchFamily="34" charset="0"/>
                  </a:rPr>
                  <a:t>박</a:t>
                </a:r>
                <a:r>
                  <a:rPr lang="ko-KR" altLang="en-US" sz="1100" b="1" dirty="0">
                    <a:solidFill>
                      <a:schemeClr val="bg1"/>
                    </a:solidFill>
                    <a:latin typeface="Abel" panose="02000506030000020004"/>
                    <a:ea typeface="Open Sans" panose="020B0606030504020204" pitchFamily="34" charset="0"/>
                    <a:cs typeface="Open Sans" panose="020B0606030504020204" pitchFamily="34" charset="0"/>
                  </a:rPr>
                  <a:t> 효 원</a:t>
                </a:r>
                <a:endParaRPr lang="en-US" sz="1100" b="1" dirty="0">
                  <a:solidFill>
                    <a:schemeClr val="bg1"/>
                  </a:solidFill>
                  <a:latin typeface="Abel" panose="02000506030000020004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87B38436-1587-445C-BD05-096FF5C15569}"/>
                </a:ext>
              </a:extLst>
            </p:cNvPr>
            <p:cNvGrpSpPr/>
            <p:nvPr/>
          </p:nvGrpSpPr>
          <p:grpSpPr>
            <a:xfrm>
              <a:off x="8460997" y="629916"/>
              <a:ext cx="2705319" cy="2642855"/>
              <a:chOff x="8460997" y="629916"/>
              <a:chExt cx="2705319" cy="2642855"/>
            </a:xfrm>
          </p:grpSpPr>
          <p:sp>
            <p:nvSpPr>
              <p:cNvPr id="15" name="Rectangle 14"/>
              <p:cNvSpPr/>
              <p:nvPr/>
            </p:nvSpPr>
            <p:spPr>
              <a:xfrm>
                <a:off x="8460997" y="939789"/>
                <a:ext cx="2673985" cy="233298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8801239" y="1056780"/>
                <a:ext cx="2365077" cy="22159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ctr">
                  <a:defRPr sz="10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1pPr>
              </a:lstStyle>
              <a:p>
                <a:pPr algn="l"/>
                <a:r>
                  <a:rPr lang="en-US" altLang="ko-KR" sz="900" b="1" dirty="0">
                    <a:latin typeface="Abel" panose="02000506030000020004"/>
                    <a:sym typeface="Roboto Light"/>
                  </a:rPr>
                  <a:t>DB </a:t>
                </a:r>
                <a:r>
                  <a:rPr lang="ko-KR" altLang="en-US" sz="900" b="1" dirty="0">
                    <a:latin typeface="Abel" panose="02000506030000020004"/>
                    <a:sym typeface="Roboto Light"/>
                  </a:rPr>
                  <a:t>및 </a:t>
                </a:r>
                <a:r>
                  <a:rPr lang="en-US" altLang="ko-KR" sz="900" b="1" dirty="0">
                    <a:latin typeface="Abel" panose="02000506030000020004"/>
                    <a:sym typeface="Roboto Light"/>
                  </a:rPr>
                  <a:t>UI </a:t>
                </a:r>
                <a:r>
                  <a:rPr lang="ko-KR" altLang="en-US" sz="900" b="1" dirty="0">
                    <a:latin typeface="Abel" panose="02000506030000020004"/>
                    <a:sym typeface="Roboto Light"/>
                  </a:rPr>
                  <a:t>구상</a:t>
                </a:r>
                <a:r>
                  <a:rPr lang="en-US" altLang="ko-KR" sz="900" b="1" dirty="0">
                    <a:latin typeface="Abel" panose="02000506030000020004"/>
                    <a:sym typeface="Roboto Light"/>
                  </a:rPr>
                  <a:t>, </a:t>
                </a:r>
                <a:r>
                  <a:rPr lang="ko-KR" altLang="en-US" sz="900" b="1" dirty="0">
                    <a:latin typeface="Abel" panose="02000506030000020004"/>
                    <a:sym typeface="Roboto Light"/>
                  </a:rPr>
                  <a:t>문서제작 및 관리</a:t>
                </a:r>
                <a:endParaRPr lang="en-US" altLang="ko-KR" sz="900" b="1" dirty="0">
                  <a:latin typeface="Abel" panose="02000506030000020004"/>
                  <a:sym typeface="Roboto Light"/>
                </a:endParaRPr>
              </a:p>
              <a:p>
                <a:pPr algn="l"/>
                <a:endParaRPr lang="en-US" altLang="ko-KR" sz="900" dirty="0">
                  <a:latin typeface="Abel" panose="02000506030000020004"/>
                  <a:sym typeface="Roboto Light"/>
                </a:endParaRPr>
              </a:p>
              <a:p>
                <a:pPr algn="l"/>
                <a:r>
                  <a:rPr lang="ko-KR" altLang="en-US" sz="900" b="1" dirty="0">
                    <a:latin typeface="Abel" panose="02000506030000020004"/>
                    <a:sym typeface="Roboto Light"/>
                  </a:rPr>
                  <a:t>회원관리</a:t>
                </a:r>
                <a:endParaRPr lang="en-US" altLang="ko-KR" sz="900" b="1" dirty="0">
                  <a:latin typeface="Abel" panose="02000506030000020004"/>
                  <a:sym typeface="Roboto Light"/>
                </a:endParaRPr>
              </a:p>
              <a:p>
                <a:pPr algn="l"/>
                <a:r>
                  <a:rPr lang="en-US" altLang="ko-KR" sz="900" dirty="0">
                    <a:latin typeface="Abel" panose="02000506030000020004"/>
                    <a:sym typeface="Roboto Light"/>
                  </a:rPr>
                  <a:t>    - </a:t>
                </a:r>
                <a:r>
                  <a:rPr lang="ko-KR" altLang="en-US" sz="900" dirty="0">
                    <a:latin typeface="Abel" panose="02000506030000020004"/>
                    <a:sym typeface="Roboto Light"/>
                  </a:rPr>
                  <a:t>로그인</a:t>
                </a:r>
                <a:endParaRPr lang="en-US" altLang="ko-KR" sz="900" dirty="0">
                  <a:latin typeface="Abel" panose="02000506030000020004"/>
                  <a:sym typeface="Roboto Light"/>
                </a:endParaRPr>
              </a:p>
              <a:p>
                <a:pPr algn="l"/>
                <a:r>
                  <a:rPr lang="en-US" altLang="ko-KR" sz="900" dirty="0">
                    <a:latin typeface="Abel" panose="02000506030000020004"/>
                    <a:sym typeface="Roboto Light"/>
                  </a:rPr>
                  <a:t>    - </a:t>
                </a:r>
                <a:r>
                  <a:rPr lang="ko-KR" altLang="en-US" sz="900" dirty="0">
                    <a:latin typeface="Abel" panose="02000506030000020004"/>
                    <a:sym typeface="Roboto Light"/>
                  </a:rPr>
                  <a:t>로그아웃</a:t>
                </a:r>
                <a:endParaRPr lang="en-US" altLang="ko-KR" sz="900" dirty="0">
                  <a:latin typeface="Abel" panose="02000506030000020004"/>
                  <a:sym typeface="Roboto Light"/>
                </a:endParaRPr>
              </a:p>
              <a:p>
                <a:pPr algn="l"/>
                <a:r>
                  <a:rPr lang="en-US" altLang="ko-KR" sz="900" dirty="0">
                    <a:latin typeface="Abel" panose="02000506030000020004"/>
                    <a:sym typeface="Roboto Light"/>
                  </a:rPr>
                  <a:t>    - </a:t>
                </a:r>
                <a:r>
                  <a:rPr lang="ko-KR" altLang="en-US" sz="900" dirty="0">
                    <a:latin typeface="Abel" panose="02000506030000020004"/>
                    <a:sym typeface="Roboto Light"/>
                  </a:rPr>
                  <a:t>로그인 인터셉트</a:t>
                </a:r>
                <a:endParaRPr lang="en-US" altLang="ko-KR" sz="900" dirty="0">
                  <a:latin typeface="Abel" panose="02000506030000020004"/>
                  <a:sym typeface="Roboto Light"/>
                </a:endParaRPr>
              </a:p>
              <a:p>
                <a:pPr algn="l"/>
                <a:r>
                  <a:rPr lang="ko-KR" altLang="en-US" sz="900" b="1" dirty="0">
                    <a:latin typeface="Abel" panose="02000506030000020004"/>
                    <a:sym typeface="Roboto Light"/>
                  </a:rPr>
                  <a:t>블로그</a:t>
                </a:r>
                <a:endParaRPr lang="en-US" altLang="ko-KR" sz="900" b="1" dirty="0">
                  <a:latin typeface="Abel" panose="02000506030000020004"/>
                  <a:sym typeface="Roboto Light"/>
                </a:endParaRPr>
              </a:p>
              <a:p>
                <a:pPr algn="l"/>
                <a:r>
                  <a:rPr lang="en-US" altLang="ko-KR" sz="900" dirty="0">
                    <a:latin typeface="Abel" panose="02000506030000020004"/>
                    <a:sym typeface="Roboto Light"/>
                  </a:rPr>
                  <a:t>    - </a:t>
                </a:r>
                <a:r>
                  <a:rPr lang="ko-KR" altLang="en-US" sz="900" dirty="0">
                    <a:latin typeface="Abel" panose="02000506030000020004"/>
                    <a:sym typeface="Roboto Light"/>
                  </a:rPr>
                  <a:t>리뷰 댓글 관리</a:t>
                </a:r>
                <a:endParaRPr lang="en-US" altLang="ko-KR" sz="900" dirty="0">
                  <a:latin typeface="Abel" panose="02000506030000020004"/>
                  <a:sym typeface="Roboto Light"/>
                </a:endParaRPr>
              </a:p>
              <a:p>
                <a:pPr algn="l"/>
                <a:r>
                  <a:rPr lang="en-US" altLang="ko-KR" sz="900" dirty="0">
                    <a:latin typeface="Abel" panose="02000506030000020004"/>
                    <a:sym typeface="Roboto Light"/>
                  </a:rPr>
                  <a:t>    - </a:t>
                </a:r>
                <a:r>
                  <a:rPr lang="ko-KR" altLang="en-US" sz="900" dirty="0">
                    <a:latin typeface="Abel" panose="02000506030000020004"/>
                    <a:sym typeface="Roboto Light"/>
                  </a:rPr>
                  <a:t>리뷰 게시글 내용 업데이트</a:t>
                </a:r>
                <a:endParaRPr lang="en-US" altLang="ko-KR" sz="900" dirty="0">
                  <a:latin typeface="Abel" panose="02000506030000020004"/>
                  <a:sym typeface="Roboto Light"/>
                </a:endParaRPr>
              </a:p>
              <a:p>
                <a:pPr algn="l"/>
                <a:r>
                  <a:rPr lang="en-US" altLang="ko-KR" sz="900" dirty="0">
                    <a:latin typeface="Abel" panose="02000506030000020004"/>
                    <a:sym typeface="Roboto Light"/>
                  </a:rPr>
                  <a:t>    - </a:t>
                </a:r>
                <a:r>
                  <a:rPr lang="ko-KR" altLang="en-US" sz="900" dirty="0">
                    <a:latin typeface="Abel" panose="02000506030000020004"/>
                    <a:sym typeface="Roboto Light"/>
                  </a:rPr>
                  <a:t>리뷰 게시글 내용 출력</a:t>
                </a:r>
                <a:endParaRPr lang="en-US" altLang="ko-KR" sz="900" dirty="0">
                  <a:latin typeface="Abel" panose="02000506030000020004"/>
                  <a:sym typeface="Roboto Light"/>
                </a:endParaRPr>
              </a:p>
              <a:p>
                <a:pPr algn="l"/>
                <a:r>
                  <a:rPr lang="en-US" altLang="ko-KR" sz="900" dirty="0">
                    <a:latin typeface="Abel" panose="02000506030000020004"/>
                    <a:sym typeface="Roboto Light"/>
                  </a:rPr>
                  <a:t>    - </a:t>
                </a:r>
                <a:r>
                  <a:rPr lang="ko-KR" altLang="en-US" sz="900" dirty="0">
                    <a:latin typeface="Abel" panose="02000506030000020004"/>
                    <a:sym typeface="Roboto Light"/>
                  </a:rPr>
                  <a:t>리뷰 게시글 삭제</a:t>
                </a:r>
                <a:endParaRPr lang="en-US" altLang="ko-KR" sz="900" dirty="0">
                  <a:latin typeface="Abel" panose="02000506030000020004"/>
                  <a:sym typeface="Roboto Light"/>
                </a:endParaRPr>
              </a:p>
              <a:p>
                <a:pPr algn="l"/>
                <a:r>
                  <a:rPr lang="ko-KR" altLang="en-US" sz="900" b="1" dirty="0">
                    <a:latin typeface="Abel" panose="02000506030000020004"/>
                    <a:sym typeface="Roboto Light"/>
                  </a:rPr>
                  <a:t>메시지</a:t>
                </a:r>
                <a:endParaRPr lang="en-US" altLang="ko-KR" sz="900" b="1" dirty="0">
                  <a:latin typeface="Abel" panose="02000506030000020004"/>
                  <a:sym typeface="Roboto Light"/>
                </a:endParaRPr>
              </a:p>
              <a:p>
                <a:pPr algn="l"/>
                <a:r>
                  <a:rPr lang="en-US" altLang="ko-KR" sz="900" dirty="0">
                    <a:latin typeface="Abel" panose="02000506030000020004"/>
                    <a:sym typeface="Roboto Light"/>
                  </a:rPr>
                  <a:t>    - </a:t>
                </a:r>
                <a:r>
                  <a:rPr lang="ko-KR" altLang="en-US" sz="900" dirty="0">
                    <a:latin typeface="Abel" panose="02000506030000020004"/>
                    <a:sym typeface="Roboto Light"/>
                  </a:rPr>
                  <a:t>새 메시지 수 출력</a:t>
                </a:r>
                <a:endParaRPr lang="en-US" altLang="ko-KR" sz="900" dirty="0">
                  <a:latin typeface="Abel" panose="02000506030000020004"/>
                  <a:sym typeface="Roboto Light"/>
                </a:endParaRPr>
              </a:p>
              <a:p>
                <a:pPr algn="l"/>
                <a:r>
                  <a:rPr lang="en-US" altLang="ko-KR" sz="900" dirty="0">
                    <a:latin typeface="Abel" panose="02000506030000020004"/>
                    <a:sym typeface="Roboto Light"/>
                  </a:rPr>
                  <a:t>    - </a:t>
                </a:r>
                <a:r>
                  <a:rPr lang="ko-KR" altLang="en-US" sz="900" dirty="0">
                    <a:latin typeface="Abel" panose="02000506030000020004"/>
                    <a:sym typeface="Roboto Light"/>
                  </a:rPr>
                  <a:t>받은 메시지</a:t>
                </a:r>
                <a:r>
                  <a:rPr lang="en-US" altLang="ko-KR" sz="900" dirty="0">
                    <a:latin typeface="Abel" panose="02000506030000020004"/>
                    <a:sym typeface="Roboto Light"/>
                  </a:rPr>
                  <a:t>, </a:t>
                </a:r>
                <a:r>
                  <a:rPr lang="ko-KR" altLang="en-US" sz="900" dirty="0">
                    <a:latin typeface="Abel" panose="02000506030000020004"/>
                    <a:sym typeface="Roboto Light"/>
                  </a:rPr>
                  <a:t>보낸 메시지 출력</a:t>
                </a:r>
                <a:endParaRPr lang="en-US" altLang="ko-KR" sz="900" dirty="0">
                  <a:latin typeface="Abel" panose="02000506030000020004"/>
                  <a:sym typeface="Roboto Light"/>
                </a:endParaRPr>
              </a:p>
              <a:p>
                <a:pPr algn="l"/>
                <a:r>
                  <a:rPr lang="en-US" altLang="ko-KR" sz="900" dirty="0">
                    <a:latin typeface="Abel" panose="02000506030000020004"/>
                    <a:sym typeface="Roboto Light"/>
                  </a:rPr>
                  <a:t>    - </a:t>
                </a:r>
                <a:r>
                  <a:rPr lang="ko-KR" altLang="en-US" sz="900" dirty="0">
                    <a:latin typeface="Abel" panose="02000506030000020004"/>
                    <a:sym typeface="Roboto Light"/>
                  </a:rPr>
                  <a:t>메시지 발송</a:t>
                </a:r>
                <a:endParaRPr lang="en-US" altLang="ko-KR" sz="900" dirty="0">
                  <a:latin typeface="Abel" panose="02000506030000020004"/>
                  <a:sym typeface="Roboto Light"/>
                </a:endParaRP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9458431" y="629916"/>
                <a:ext cx="710451" cy="307777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algn="ctr">
                  <a:defRPr sz="1600" b="1">
                    <a:solidFill>
                      <a:schemeClr val="bg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1pPr>
              </a:lstStyle>
              <a:p>
                <a:r>
                  <a:rPr lang="ko-KR" altLang="en-US" sz="1400" dirty="0">
                    <a:latin typeface="Abel" panose="02000506030000020004"/>
                  </a:rPr>
                  <a:t>정</a:t>
                </a:r>
                <a:r>
                  <a:rPr lang="ko-KR" altLang="en-US" sz="1100" dirty="0">
                    <a:latin typeface="Abel" panose="02000506030000020004"/>
                  </a:rPr>
                  <a:t> 태 천</a:t>
                </a:r>
                <a:endParaRPr lang="en-US" sz="1100" dirty="0">
                  <a:latin typeface="Abel" panose="02000506030000020004"/>
                </a:endParaRPr>
              </a:p>
            </p:txBody>
          </p:sp>
        </p:grpSp>
      </p:grpSp>
      <p:sp>
        <p:nvSpPr>
          <p:cNvPr id="24" name="Rectangle 2">
            <a:extLst>
              <a:ext uri="{FF2B5EF4-FFF2-40B4-BE49-F238E27FC236}">
                <a16:creationId xmlns:a16="http://schemas.microsoft.com/office/drawing/2014/main" id="{01A57A77-BDAF-4D4D-B1DB-5BBD7F048FBB}"/>
              </a:ext>
            </a:extLst>
          </p:cNvPr>
          <p:cNvSpPr/>
          <p:nvPr/>
        </p:nvSpPr>
        <p:spPr>
          <a:xfrm>
            <a:off x="1124407" y="9732"/>
            <a:ext cx="114326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bel" panose="0200050603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프로젝트 소개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25244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3D3210F-F739-41D8-9A32-BB3C261465A7}"/>
              </a:ext>
            </a:extLst>
          </p:cNvPr>
          <p:cNvSpPr txBox="1"/>
          <p:nvPr/>
        </p:nvSpPr>
        <p:spPr>
          <a:xfrm>
            <a:off x="1545932" y="2972652"/>
            <a:ext cx="4281374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Abel" panose="02000506030000020004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ko-KR" altLang="en-US" dirty="0"/>
              <a:t>대부분의 사이트는 </a:t>
            </a:r>
            <a:r>
              <a:rPr lang="ko-KR" altLang="en-US" b="1" dirty="0"/>
              <a:t>한정된 카테고리</a:t>
            </a:r>
            <a:r>
              <a:rPr lang="ko-KR" altLang="en-US" dirty="0"/>
              <a:t>에 대해서만 리뷰를 남길 수 있도록 되어있고</a:t>
            </a:r>
            <a:r>
              <a:rPr lang="en-US" altLang="ko-KR" dirty="0"/>
              <a:t>, MAP</a:t>
            </a:r>
            <a:r>
              <a:rPr lang="ko-KR" altLang="en-US" dirty="0"/>
              <a:t>에서 </a:t>
            </a:r>
            <a:r>
              <a:rPr lang="ko-KR" altLang="en-US" b="1" dirty="0"/>
              <a:t>리뷰에 대한 평점 또한 한눈에 확인하기가 힘들다는 점</a:t>
            </a:r>
            <a:r>
              <a:rPr lang="ko-KR" altLang="en-US" dirty="0"/>
              <a:t>이 있다</a:t>
            </a:r>
            <a:r>
              <a:rPr lang="en-US" altLang="ko-KR" dirty="0"/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1D4C64-A672-405E-9A48-3189124EDBCD}"/>
              </a:ext>
            </a:extLst>
          </p:cNvPr>
          <p:cNvSpPr txBox="1"/>
          <p:nvPr/>
        </p:nvSpPr>
        <p:spPr>
          <a:xfrm>
            <a:off x="1609725" y="2553479"/>
            <a:ext cx="1515053" cy="306467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Abel" panose="02000506030000020004" pitchFamily="2" charset="0"/>
              </a:rPr>
              <a:t>기존의 리뷰 사이트</a:t>
            </a:r>
            <a:endParaRPr lang="en-US" sz="1200" dirty="0">
              <a:solidFill>
                <a:schemeClr val="bg1"/>
              </a:solidFill>
              <a:latin typeface="Abel" panose="02000506030000020004" pitchFamily="2" charset="0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1E4AC8DA-1551-4E60-B99D-216936229239}"/>
              </a:ext>
            </a:extLst>
          </p:cNvPr>
          <p:cNvGrpSpPr/>
          <p:nvPr/>
        </p:nvGrpSpPr>
        <p:grpSpPr>
          <a:xfrm>
            <a:off x="6507135" y="3744674"/>
            <a:ext cx="4164420" cy="646331"/>
            <a:chOff x="6500048" y="3744674"/>
            <a:chExt cx="4164420" cy="646331"/>
          </a:xfrm>
        </p:grpSpPr>
        <p:sp>
          <p:nvSpPr>
            <p:cNvPr id="5" name="Rounded Rectangle 9">
              <a:extLst>
                <a:ext uri="{FF2B5EF4-FFF2-40B4-BE49-F238E27FC236}">
                  <a16:creationId xmlns:a16="http://schemas.microsoft.com/office/drawing/2014/main" id="{FD6A876C-62E8-4909-9E0A-E4CB6B91DDA5}"/>
                </a:ext>
              </a:extLst>
            </p:cNvPr>
            <p:cNvSpPr/>
            <p:nvPr/>
          </p:nvSpPr>
          <p:spPr>
            <a:xfrm>
              <a:off x="6500048" y="3755951"/>
              <a:ext cx="623777" cy="623777"/>
            </a:xfrm>
            <a:prstGeom prst="roundRect">
              <a:avLst>
                <a:gd name="adj" fmla="val 15504"/>
              </a:avLst>
            </a:prstGeom>
            <a:noFill/>
            <a:ln w="3175">
              <a:solidFill>
                <a:schemeClr val="accent4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untitled-font-5" panose="02000509000000000000" pitchFamily="49" charset="0"/>
                </a:rPr>
                <a:t>+</a:t>
              </a:r>
              <a:endParaRPr lang="en-US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67DF141-FEDC-4BAC-89B0-81C70BD6922E}"/>
                </a:ext>
              </a:extLst>
            </p:cNvPr>
            <p:cNvSpPr txBox="1"/>
            <p:nvPr/>
          </p:nvSpPr>
          <p:spPr>
            <a:xfrm>
              <a:off x="7280108" y="3744674"/>
              <a:ext cx="3384360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bel" panose="02000506030000020004"/>
                  <a:ea typeface="Open Sans" panose="020B0606030504020204" pitchFamily="34" charset="0"/>
                  <a:cs typeface="Open Sans" panose="020B0606030504020204" pitchFamily="34" charset="0"/>
                </a:rPr>
                <a:t>RE:VIEW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bel" panose="02000506030000020004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ko-KR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bel" panose="02000506030000020004"/>
                  <a:ea typeface="Open Sans" panose="020B0606030504020204" pitchFamily="34" charset="0"/>
                  <a:cs typeface="Open Sans" panose="020B0606030504020204" pitchFamily="34" charset="0"/>
                </a:rPr>
                <a:t>세상의 모든 리뷰를 남기다</a:t>
              </a:r>
              <a:endPara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bel" panose="02000506030000020004"/>
                <a:ea typeface="Open Sans" panose="020B0606030504020204" pitchFamily="34" charset="0"/>
                <a:cs typeface="Open Sans" panose="020B0606030504020204" pitchFamily="34" charset="0"/>
              </a:endParaRPr>
            </a:p>
            <a:p>
              <a:endPara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bel" panose="02000506030000020004"/>
                <a:ea typeface="Open Sans" panose="020B0606030504020204" pitchFamily="34" charset="0"/>
                <a:cs typeface="Open Sans" panose="020B0606030504020204" pitchFamily="34" charset="0"/>
              </a:endParaRPr>
            </a:p>
            <a:p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bel" panose="02000506030000020004"/>
                  <a:ea typeface="Open Sans" panose="020B0606030504020204" pitchFamily="34" charset="0"/>
                  <a:cs typeface="Open Sans" panose="020B0606030504020204" pitchFamily="34" charset="0"/>
                </a:rPr>
                <a:t>: </a:t>
              </a:r>
              <a:r>
                <a:rPr lang="ko-KR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bel" panose="02000506030000020004"/>
                  <a:ea typeface="Open Sans" panose="020B0606030504020204" pitchFamily="34" charset="0"/>
                  <a:cs typeface="Open Sans" panose="020B0606030504020204" pitchFamily="34" charset="0"/>
                </a:rPr>
                <a:t>모든 업종의 리뷰를 남기고 볼 수 있다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bel" panose="02000506030000020004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EB8D8C2C-0C0E-4732-B845-40FD472BD80C}"/>
              </a:ext>
            </a:extLst>
          </p:cNvPr>
          <p:cNvSpPr txBox="1"/>
          <p:nvPr/>
        </p:nvSpPr>
        <p:spPr>
          <a:xfrm>
            <a:off x="6443342" y="2972652"/>
            <a:ext cx="4221125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chemeClr val="accent4"/>
                </a:solidFill>
                <a:latin typeface="Abel" panose="0200050603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모든 카테고리를 대상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bel" panose="0200050603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으로 하여 리뷰를 작성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bel" panose="0200050603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bel" panose="0200050603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이를 </a:t>
            </a:r>
            <a:r>
              <a:rPr lang="en-US" altLang="ko-KR" sz="1200" b="1" dirty="0">
                <a:solidFill>
                  <a:schemeClr val="accent4"/>
                </a:solidFill>
                <a:latin typeface="Abel" panose="0200050603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MAP</a:t>
            </a:r>
            <a:r>
              <a:rPr lang="ko-KR" altLang="en-US" sz="1200" b="1" dirty="0">
                <a:solidFill>
                  <a:schemeClr val="accent4"/>
                </a:solidFill>
                <a:latin typeface="Abel" panose="0200050603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에서 평점으로 바로 확인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bel" panose="0200050603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해볼 수 있으면 어떨까 라는 생각으로 이 프로젝트를 기획하게 되었다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bel" panose="0200050603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Abel" panose="02000506030000020004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4B0714F-1CB6-43E8-81E3-A56508834B74}"/>
              </a:ext>
            </a:extLst>
          </p:cNvPr>
          <p:cNvSpPr txBox="1"/>
          <p:nvPr/>
        </p:nvSpPr>
        <p:spPr>
          <a:xfrm>
            <a:off x="6507135" y="2553479"/>
            <a:ext cx="2300609" cy="306467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Abel" panose="02000506030000020004" pitchFamily="2" charset="0"/>
              </a:rPr>
              <a:t>‘TEAM </a:t>
            </a:r>
            <a:r>
              <a:rPr lang="ko-KR" altLang="en-US" sz="1200" dirty="0">
                <a:solidFill>
                  <a:schemeClr val="bg1"/>
                </a:solidFill>
                <a:latin typeface="Abel" panose="02000506030000020004" pitchFamily="2" charset="0"/>
              </a:rPr>
              <a:t>정박임</a:t>
            </a:r>
            <a:r>
              <a:rPr lang="en-US" altLang="ko-KR" sz="1200" dirty="0">
                <a:solidFill>
                  <a:schemeClr val="bg1"/>
                </a:solidFill>
                <a:latin typeface="Abel" panose="02000506030000020004" pitchFamily="2" charset="0"/>
              </a:rPr>
              <a:t>’</a:t>
            </a:r>
            <a:r>
              <a:rPr lang="ko-KR" altLang="en-US" sz="1200" dirty="0">
                <a:solidFill>
                  <a:schemeClr val="bg1"/>
                </a:solidFill>
                <a:latin typeface="Abel" panose="02000506030000020004" pitchFamily="2" charset="0"/>
              </a:rPr>
              <a:t>의 리뷰 프로젝트</a:t>
            </a:r>
            <a:endParaRPr lang="en-US" sz="1200" dirty="0">
              <a:solidFill>
                <a:schemeClr val="bg1"/>
              </a:solidFill>
              <a:latin typeface="Abel" panose="02000506030000020004" pitchFamily="2" charset="0"/>
            </a:endParaRPr>
          </a:p>
        </p:txBody>
      </p:sp>
      <p:sp>
        <p:nvSpPr>
          <p:cNvPr id="38" name="Rectangle 2">
            <a:extLst>
              <a:ext uri="{FF2B5EF4-FFF2-40B4-BE49-F238E27FC236}">
                <a16:creationId xmlns:a16="http://schemas.microsoft.com/office/drawing/2014/main" id="{0D8963AC-FDF1-4173-8B86-55C34FBEFA91}"/>
              </a:ext>
            </a:extLst>
          </p:cNvPr>
          <p:cNvSpPr/>
          <p:nvPr/>
        </p:nvSpPr>
        <p:spPr>
          <a:xfrm>
            <a:off x="1124407" y="9732"/>
            <a:ext cx="114326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bel" panose="0200050603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프로젝트 소개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5101826-0FCD-49B1-9218-737B190696C6}"/>
              </a:ext>
            </a:extLst>
          </p:cNvPr>
          <p:cNvSpPr txBox="1"/>
          <p:nvPr/>
        </p:nvSpPr>
        <p:spPr>
          <a:xfrm>
            <a:off x="785853" y="0"/>
            <a:ext cx="338554" cy="276999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bel" panose="02000506030000020004" pitchFamily="2" charset="0"/>
              </a:rPr>
              <a:t>01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A97C5AE-1A94-4FE9-90D2-F9C18C3C0A6E}"/>
              </a:ext>
            </a:extLst>
          </p:cNvPr>
          <p:cNvSpPr txBox="1"/>
          <p:nvPr/>
        </p:nvSpPr>
        <p:spPr>
          <a:xfrm>
            <a:off x="800100" y="308846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bel" panose="02000506030000020004" pitchFamily="2" charset="0"/>
              </a:rPr>
              <a:t>기획의도</a:t>
            </a:r>
            <a:endParaRPr lang="en-US" sz="3200" b="1" dirty="0">
              <a:solidFill>
                <a:schemeClr val="tx1">
                  <a:lumMod val="65000"/>
                  <a:lumOff val="35000"/>
                </a:schemeClr>
              </a:solidFill>
              <a:latin typeface="Abel" panose="02000506030000020004" pitchFamily="2" charset="0"/>
            </a:endParaRPr>
          </a:p>
        </p:txBody>
      </p:sp>
      <p:sp>
        <p:nvSpPr>
          <p:cNvPr id="41" name="Rectangle 3">
            <a:extLst>
              <a:ext uri="{FF2B5EF4-FFF2-40B4-BE49-F238E27FC236}">
                <a16:creationId xmlns:a16="http://schemas.microsoft.com/office/drawing/2014/main" id="{F73B00E7-8F21-46AA-B6D1-DEF4ED2B5BCD}"/>
              </a:ext>
            </a:extLst>
          </p:cNvPr>
          <p:cNvSpPr/>
          <p:nvPr/>
        </p:nvSpPr>
        <p:spPr>
          <a:xfrm>
            <a:off x="772136" y="-3946"/>
            <a:ext cx="45719" cy="89756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Arrow Connector 26">
            <a:extLst>
              <a:ext uri="{FF2B5EF4-FFF2-40B4-BE49-F238E27FC236}">
                <a16:creationId xmlns:a16="http://schemas.microsoft.com/office/drawing/2014/main" id="{EE11F33A-6372-4240-82F6-1F0BDE8AFC40}"/>
              </a:ext>
            </a:extLst>
          </p:cNvPr>
          <p:cNvCxnSpPr>
            <a:cxnSpLocks/>
          </p:cNvCxnSpPr>
          <p:nvPr/>
        </p:nvCxnSpPr>
        <p:spPr>
          <a:xfrm>
            <a:off x="5918791" y="3295817"/>
            <a:ext cx="354419" cy="0"/>
          </a:xfrm>
          <a:prstGeom prst="straightConnector1">
            <a:avLst/>
          </a:prstGeom>
          <a:ln>
            <a:solidFill>
              <a:srgbClr val="7F8C8D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83776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96E8CDF3-3C0F-4438-9913-5C78D06D87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8262869"/>
              </p:ext>
            </p:extLst>
          </p:nvPr>
        </p:nvGraphicFramePr>
        <p:xfrm>
          <a:off x="1148347" y="5199258"/>
          <a:ext cx="9895306" cy="11685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555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3859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385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38915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47336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</a:rPr>
                        <a:t>2DEPTH</a:t>
                      </a:r>
                    </a:p>
                  </a:txBody>
                  <a:tcPr marL="21600" marR="21600" marT="28800" marB="288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</a:rPr>
                        <a:t>3DEPTH</a:t>
                      </a:r>
                    </a:p>
                  </a:txBody>
                  <a:tcPr marL="21600" marR="21600" marT="28800" marB="288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</a:rPr>
                        <a:t>4DEPTH</a:t>
                      </a:r>
                    </a:p>
                  </a:txBody>
                  <a:tcPr marL="21600" marR="21600" marT="28800" marB="288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</a:rPr>
                        <a:t>기능</a:t>
                      </a:r>
                    </a:p>
                  </a:txBody>
                  <a:tcPr marL="21600" marR="21600" marT="28800" marB="288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</a:rPr>
                        <a:t>비고</a:t>
                      </a:r>
                      <a:endParaRPr lang="en-US" sz="900" b="1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8800" marB="288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rowSpan="4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bel" panose="02000506030000020004"/>
                          <a:ea typeface="맑은 고딕" panose="020B0503020000020004" pitchFamily="50" charset="-127"/>
                        </a:rPr>
                        <a:t>회원정보수정</a:t>
                      </a:r>
                    </a:p>
                  </a:txBody>
                  <a:tcPr marL="21600" marR="21600" marT="28800" marB="288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bel" panose="02000506030000020004"/>
                          <a:ea typeface="맑은 고딕" panose="020B0503020000020004" pitchFamily="50" charset="-127"/>
                        </a:rPr>
                        <a:t>회원정보수정</a:t>
                      </a:r>
                    </a:p>
                  </a:txBody>
                  <a:tcPr marL="21600" marR="21600" marT="28800" marB="2880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bel" panose="02000506030000020004"/>
                          <a:ea typeface="맑은 고딕" panose="020B0503020000020004" pitchFamily="50" charset="-127"/>
                        </a:rPr>
                        <a:t>휴대폰 번호 중복체크</a:t>
                      </a:r>
                    </a:p>
                  </a:txBody>
                  <a:tcPr marL="21600" marR="21600" marT="28800" marB="288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bel" panose="02000506030000020004"/>
                          <a:ea typeface="맑은 고딕" panose="020B0503020000020004" pitchFamily="50" charset="-127"/>
                        </a:rPr>
                        <a:t>이름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bel" panose="02000506030000020004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bel" panose="02000506030000020004"/>
                          <a:ea typeface="맑은 고딕" panose="020B0503020000020004" pitchFamily="50" charset="-127"/>
                        </a:rPr>
                        <a:t>별명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bel" panose="02000506030000020004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bel" panose="02000506030000020004"/>
                          <a:ea typeface="맑은 고딕" panose="020B0503020000020004" pitchFamily="50" charset="-127"/>
                        </a:rPr>
                        <a:t>휴대폰 번호 변경</a:t>
                      </a:r>
                    </a:p>
                  </a:txBody>
                  <a:tcPr marL="21600" marR="21600" marT="28800" marB="288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bel" panose="02000506030000020004"/>
                          <a:ea typeface="맑은 고딕" panose="020B0503020000020004" pitchFamily="50" charset="-127"/>
                        </a:rPr>
                        <a:t>로그인 필요</a:t>
                      </a:r>
                      <a:endParaRPr lang="en-US" altLang="ko-KR" sz="9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8800" marB="288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1600" marR="21600" marT="21600" marB="21600" anchor="ctr">
                    <a:lnT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bel" panose="02000506030000020004"/>
                          <a:ea typeface="맑은 고딕" panose="020B0503020000020004" pitchFamily="50" charset="-127"/>
                        </a:rPr>
                        <a:t>비밀번호변경</a:t>
                      </a:r>
                    </a:p>
                  </a:txBody>
                  <a:tcPr marL="21600" marR="21600" marT="28800" marB="2880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bel" panose="02000506030000020004"/>
                          <a:ea typeface="맑은 고딕" panose="020B0503020000020004" pitchFamily="50" charset="-127"/>
                        </a:rPr>
                        <a:t>기존 비밀번호 확인</a:t>
                      </a:r>
                    </a:p>
                  </a:txBody>
                  <a:tcPr marL="21600" marR="21600" marT="28800" marB="288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8800" marB="288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bel" panose="02000506030000020004"/>
                          <a:ea typeface="맑은 고딕" panose="020B0503020000020004" pitchFamily="50" charset="-127"/>
                        </a:rPr>
                        <a:t>로그인 필요</a:t>
                      </a:r>
                      <a:endParaRPr lang="en-US" altLang="ko-KR" sz="9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8800" marB="288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7540515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bel" panose="02000506030000020004"/>
                          <a:ea typeface="맑은 고딕" panose="020B0503020000020004" pitchFamily="50" charset="-127"/>
                        </a:rPr>
                        <a:t>프로필 이미지</a:t>
                      </a:r>
                    </a:p>
                  </a:txBody>
                  <a:tcPr marL="21600" marR="21600" marT="28800" marB="2880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bel" panose="02000506030000020004"/>
                          <a:ea typeface="맑은 고딕" panose="020B0503020000020004" pitchFamily="50" charset="-127"/>
                        </a:rPr>
                        <a:t>이미지 변경</a:t>
                      </a:r>
                    </a:p>
                  </a:txBody>
                  <a:tcPr marL="21600" marR="21600" marT="28800" marB="288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bel" panose="02000506030000020004"/>
                          <a:ea typeface="맑은 고딕" panose="020B0503020000020004" pitchFamily="50" charset="-127"/>
                        </a:rPr>
                        <a:t>나의 프로필 이미지 설정 가능</a:t>
                      </a:r>
                    </a:p>
                  </a:txBody>
                  <a:tcPr marL="21600" marR="21600" marT="28800" marB="288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bel" panose="02000506030000020004"/>
                          <a:ea typeface="맑은 고딕" panose="020B0503020000020004" pitchFamily="50" charset="-127"/>
                        </a:rPr>
                        <a:t>로그인 필요</a:t>
                      </a:r>
                      <a:endParaRPr lang="en-US" altLang="ko-KR" sz="9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8800" marB="288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682464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1600" marR="21600" marT="21600" marB="21600" anchor="ctr">
                    <a:lnT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1600" marR="21600" marT="21600" marB="21600" anchor="ctr">
                    <a:lnT w="12700" cap="flat" cmpd="sng" algn="ctr">
                      <a:solidFill>
                        <a:schemeClr val="bg2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bel" panose="02000506030000020004"/>
                          <a:ea typeface="맑은 고딕" panose="020B0503020000020004" pitchFamily="50" charset="-127"/>
                        </a:rPr>
                        <a:t>이미지 삭제</a:t>
                      </a:r>
                    </a:p>
                  </a:txBody>
                  <a:tcPr marL="21600" marR="21600" marT="28800" marB="2880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bel" panose="02000506030000020004"/>
                          <a:ea typeface="맑은 고딕" panose="020B0503020000020004" pitchFamily="50" charset="-127"/>
                        </a:rPr>
                        <a:t>나의 프로필 이미지를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bel" panose="02000506030000020004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bel" panose="02000506030000020004"/>
                          <a:ea typeface="맑은 고딕" panose="020B0503020000020004" pitchFamily="50" charset="-127"/>
                        </a:rPr>
                        <a:t>기본 이미지로 변경</a:t>
                      </a:r>
                    </a:p>
                  </a:txBody>
                  <a:tcPr marL="21600" marR="21600" marT="28800" marB="288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bel" panose="02000506030000020004"/>
                          <a:ea typeface="맑은 고딕" panose="020B0503020000020004" pitchFamily="50" charset="-127"/>
                        </a:rPr>
                        <a:t>로그인 필요</a:t>
                      </a:r>
                      <a:endParaRPr lang="en-US" altLang="ko-KR" sz="9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8800" marB="288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80034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bel" panose="02000506030000020004"/>
                          <a:ea typeface="맑은 고딕" panose="020B0503020000020004" pitchFamily="50" charset="-127"/>
                        </a:rPr>
                        <a:t>블로그 메인 설정</a:t>
                      </a:r>
                      <a:endParaRPr lang="en-US" altLang="ko-K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8800" marB="288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bel" panose="02000506030000020004"/>
                          <a:ea typeface="맑은 고딕" panose="020B0503020000020004" pitchFamily="50" charset="-127"/>
                        </a:rPr>
                        <a:t>LIST, MAP 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bel" panose="02000506030000020004"/>
                          <a:ea typeface="맑은 고딕" panose="020B0503020000020004" pitchFamily="50" charset="-127"/>
                        </a:rPr>
                        <a:t>선택</a:t>
                      </a:r>
                    </a:p>
                  </a:txBody>
                  <a:tcPr marL="21600" marR="21600" marT="28800" marB="288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8800" marB="288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bel" panose="02000506030000020004"/>
                          <a:ea typeface="맑은 고딕" panose="020B0503020000020004" pitchFamily="50" charset="-127"/>
                        </a:rPr>
                        <a:t>블로그 메인 화면 설정 가능</a:t>
                      </a:r>
                    </a:p>
                  </a:txBody>
                  <a:tcPr marL="21600" marR="21600" marT="28800" marB="288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bel" panose="02000506030000020004"/>
                          <a:ea typeface="맑은 고딕" panose="020B0503020000020004" pitchFamily="50" charset="-127"/>
                        </a:rPr>
                        <a:t>로그인 필요</a:t>
                      </a:r>
                      <a:endParaRPr lang="en-US" altLang="ko-KR" sz="9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8800" marB="288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7965947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2DE3D3E8-FE93-418D-B234-9F3BEA4DC811}"/>
              </a:ext>
            </a:extLst>
          </p:cNvPr>
          <p:cNvSpPr/>
          <p:nvPr/>
        </p:nvSpPr>
        <p:spPr>
          <a:xfrm>
            <a:off x="1124407" y="9732"/>
            <a:ext cx="114326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bel" panose="0200050603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프로젝트 소개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5A3474-C562-4763-8696-ADADBA3987CB}"/>
              </a:ext>
            </a:extLst>
          </p:cNvPr>
          <p:cNvSpPr txBox="1"/>
          <p:nvPr/>
        </p:nvSpPr>
        <p:spPr>
          <a:xfrm>
            <a:off x="785853" y="0"/>
            <a:ext cx="338554" cy="276999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bel" panose="02000506030000020004" pitchFamily="2" charset="0"/>
              </a:rPr>
              <a:t>01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E13C57-8577-4AFB-8494-0D95C0372229}"/>
              </a:ext>
            </a:extLst>
          </p:cNvPr>
          <p:cNvSpPr txBox="1"/>
          <p:nvPr/>
        </p:nvSpPr>
        <p:spPr>
          <a:xfrm>
            <a:off x="800100" y="308846"/>
            <a:ext cx="27398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bel" panose="02000506030000020004" pitchFamily="2" charset="0"/>
              </a:rPr>
              <a:t>요구사항 정의</a:t>
            </a:r>
            <a:endParaRPr lang="en-US" sz="3200" b="1" dirty="0">
              <a:solidFill>
                <a:schemeClr val="tx1">
                  <a:lumMod val="65000"/>
                  <a:lumOff val="35000"/>
                </a:schemeClr>
              </a:solidFill>
              <a:latin typeface="Abel" panose="02000506030000020004" pitchFamily="2" charset="0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07312F59-0FED-48B0-95C6-2A7B5B7F3179}"/>
              </a:ext>
            </a:extLst>
          </p:cNvPr>
          <p:cNvSpPr/>
          <p:nvPr/>
        </p:nvSpPr>
        <p:spPr>
          <a:xfrm>
            <a:off x="772136" y="-3946"/>
            <a:ext cx="45719" cy="89756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D73E0F76-A05A-46A6-A8F6-77BBB84FE9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7438570"/>
              </p:ext>
            </p:extLst>
          </p:nvPr>
        </p:nvGraphicFramePr>
        <p:xfrm>
          <a:off x="1147793" y="1397189"/>
          <a:ext cx="9896415" cy="11685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538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38915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47336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</a:rPr>
                        <a:t>2DEPTH</a:t>
                      </a:r>
                    </a:p>
                  </a:txBody>
                  <a:tcPr marL="21600" marR="21600" marT="28800" marB="288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</a:rPr>
                        <a:t>3DEPTH</a:t>
                      </a:r>
                    </a:p>
                  </a:txBody>
                  <a:tcPr marL="21600" marR="21600" marT="28800" marB="288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</a:rPr>
                        <a:t>4DEPTH</a:t>
                      </a:r>
                    </a:p>
                  </a:txBody>
                  <a:tcPr marL="21600" marR="21600" marT="28800" marB="288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</a:rPr>
                        <a:t>기능</a:t>
                      </a:r>
                    </a:p>
                  </a:txBody>
                  <a:tcPr marL="21600" marR="21600" marT="28800" marB="288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</a:rPr>
                        <a:t>비고</a:t>
                      </a:r>
                      <a:endParaRPr lang="en-US" sz="900" b="1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8800" marB="288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bel" panose="02000506030000020004"/>
                          <a:ea typeface="맑은 고딕" panose="020B0503020000020004" pitchFamily="50" charset="-127"/>
                        </a:rPr>
                        <a:t>카카오 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bel" panose="02000506030000020004"/>
                          <a:ea typeface="맑은 고딕" panose="020B0503020000020004" pitchFamily="50" charset="-127"/>
                        </a:rPr>
                        <a:t>MAP</a:t>
                      </a:r>
                      <a:endParaRPr lang="ko-KR" altLang="en-US" sz="9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8800" marB="288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bel" panose="02000506030000020004"/>
                          <a:ea typeface="맑은 고딕" panose="020B0503020000020004" pitchFamily="50" charset="-127"/>
                        </a:rPr>
                        <a:t>커스텀 마커</a:t>
                      </a:r>
                      <a:r>
                        <a:rPr lang="ko-KR" altLang="en-US" sz="9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bel" panose="02000506030000020004"/>
                          <a:ea typeface="맑은 고딕" panose="020B0503020000020004" pitchFamily="50" charset="-127"/>
                        </a:rPr>
                        <a:t> 출력</a:t>
                      </a:r>
                      <a:endPara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8800" marB="288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8800" marB="288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bel" panose="02000506030000020004"/>
                          <a:ea typeface="맑은 고딕" panose="020B0503020000020004" pitchFamily="50" charset="-127"/>
                        </a:rPr>
                        <a:t>마커 클릭 시</a:t>
                      </a:r>
                      <a:r>
                        <a:rPr lang="en-US" altLang="ko-KR" sz="9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bel" panose="02000506030000020004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sz="9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bel" panose="02000506030000020004"/>
                          <a:ea typeface="맑은 고딕" panose="020B0503020000020004" pitchFamily="50" charset="-127"/>
                        </a:rPr>
                        <a:t> 해당 장소의 리뷰 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bel" panose="02000506030000020004"/>
                          <a:ea typeface="맑은 고딕" panose="020B0503020000020004" pitchFamily="50" charset="-127"/>
                        </a:rPr>
                        <a:t>출력</a:t>
                      </a:r>
                    </a:p>
                  </a:txBody>
                  <a:tcPr marL="21600" marR="21600" marT="28800" marB="288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bel" panose="02000506030000020004"/>
                          <a:ea typeface="맑은 고딕" panose="020B0503020000020004" pitchFamily="50" charset="-127"/>
                        </a:rPr>
                        <a:t>이웃의 글을 먼저 보여줌</a:t>
                      </a:r>
                    </a:p>
                  </a:txBody>
                  <a:tcPr marL="21600" marR="21600" marT="28800" marB="288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bel" panose="02000506030000020004"/>
                          <a:ea typeface="맑은 고딕" panose="020B0503020000020004" pitchFamily="50" charset="-127"/>
                        </a:rPr>
                        <a:t>베스트 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bel" panose="02000506030000020004"/>
                          <a:ea typeface="맑은 고딕" panose="020B0503020000020004" pitchFamily="50" charset="-127"/>
                        </a:rPr>
                        <a:t>REVIEW</a:t>
                      </a:r>
                      <a:endParaRPr lang="ko-KR" altLang="en-US" sz="9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8800" marB="288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8800" marB="288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8800" marB="288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bel" panose="02000506030000020004"/>
                          <a:ea typeface="맑은 고딕" panose="020B0503020000020004" pitchFamily="50" charset="-127"/>
                        </a:rPr>
                        <a:t>지난 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bel" panose="02000506030000020004"/>
                          <a:ea typeface="맑은 고딕" panose="020B0503020000020004" pitchFamily="50" charset="-127"/>
                        </a:rPr>
                        <a:t>7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bel" panose="02000506030000020004"/>
                          <a:ea typeface="맑은 고딕" panose="020B0503020000020004" pitchFamily="50" charset="-127"/>
                        </a:rPr>
                        <a:t>일간의 좋아요 및 댓글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bel" panose="02000506030000020004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bel" panose="02000506030000020004"/>
                          <a:ea typeface="맑은 고딕" panose="020B0503020000020004" pitchFamily="50" charset="-127"/>
                        </a:rPr>
                        <a:t>조회수 기준으로</a:t>
                      </a:r>
                      <a:r>
                        <a:rPr lang="en-US" altLang="ko-KR" sz="9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bel" panose="02000506030000020004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9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bel" panose="02000506030000020004"/>
                          <a:ea typeface="맑은 고딕" panose="020B0503020000020004" pitchFamily="50" charset="-127"/>
                        </a:rPr>
                        <a:t>상위 </a:t>
                      </a:r>
                      <a:r>
                        <a:rPr lang="en-US" altLang="ko-KR" sz="9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bel" panose="02000506030000020004"/>
                          <a:ea typeface="맑은 고딕" panose="020B0503020000020004" pitchFamily="50" charset="-127"/>
                        </a:rPr>
                        <a:t>4</a:t>
                      </a:r>
                      <a:r>
                        <a:rPr lang="ko-KR" altLang="en-US" sz="9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bel" panose="02000506030000020004"/>
                          <a:ea typeface="맑은 고딕" panose="020B0503020000020004" pitchFamily="50" charset="-127"/>
                        </a:rPr>
                        <a:t>개 출력</a:t>
                      </a:r>
                      <a:endPara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8800" marB="288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bel" panose="02000506030000020004"/>
                          <a:ea typeface="맑은 고딕" panose="020B0503020000020004" pitchFamily="50" charset="-127"/>
                        </a:rPr>
                        <a:t>리뷰 클릭 시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bel" panose="02000506030000020004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bel" panose="02000506030000020004"/>
                          <a:ea typeface="맑은 고딕" panose="020B0503020000020004" pitchFamily="50" charset="-127"/>
                        </a:rPr>
                        <a:t>상세 페이지로 이동</a:t>
                      </a:r>
                    </a:p>
                  </a:txBody>
                  <a:tcPr marL="21600" marR="21600" marT="28800" marB="288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79659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bel" panose="02000506030000020004"/>
                          <a:ea typeface="맑은 고딕" panose="020B0503020000020004" pitchFamily="50" charset="-127"/>
                        </a:rPr>
                        <a:t>베스트 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bel" panose="02000506030000020004"/>
                          <a:ea typeface="맑은 고딕" panose="020B0503020000020004" pitchFamily="50" charset="-127"/>
                        </a:rPr>
                        <a:t>BLOG</a:t>
                      </a:r>
                      <a:endParaRPr lang="ko-KR" altLang="en-US" sz="9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8800" marB="288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8800" marB="288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8800" marB="288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bel" panose="02000506030000020004"/>
                          <a:ea typeface="맑은 고딕" panose="020B0503020000020004" pitchFamily="50" charset="-127"/>
                        </a:rPr>
                        <a:t>지난달 리뷰</a:t>
                      </a:r>
                      <a:r>
                        <a:rPr lang="ko-KR" altLang="en-US" sz="9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bel" panose="02000506030000020004"/>
                          <a:ea typeface="맑은 고딕" panose="020B0503020000020004" pitchFamily="50" charset="-127"/>
                        </a:rPr>
                        <a:t> 등록 수가 가장 많은 순으로 상위 </a:t>
                      </a:r>
                      <a:r>
                        <a:rPr lang="en-US" altLang="ko-KR" sz="9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bel" panose="02000506030000020004"/>
                          <a:ea typeface="맑은 고딕" panose="020B0503020000020004" pitchFamily="50" charset="-127"/>
                        </a:rPr>
                        <a:t>5</a:t>
                      </a:r>
                      <a:r>
                        <a:rPr lang="ko-KR" altLang="en-US" sz="9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bel" panose="02000506030000020004"/>
                          <a:ea typeface="맑은 고딕" panose="020B0503020000020004" pitchFamily="50" charset="-127"/>
                        </a:rPr>
                        <a:t>명 출력</a:t>
                      </a:r>
                      <a:endPara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8800" marB="288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bel" panose="02000506030000020004"/>
                          <a:ea typeface="맑은 고딕" panose="020B0503020000020004" pitchFamily="50" charset="-127"/>
                        </a:rPr>
                        <a:t>닉네임 클릭 시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bel" panose="02000506030000020004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bel" panose="02000506030000020004"/>
                          <a:ea typeface="맑은 고딕" panose="020B0503020000020004" pitchFamily="50" charset="-127"/>
                        </a:rPr>
                        <a:t>해당 블로그로 이동</a:t>
                      </a:r>
                    </a:p>
                  </a:txBody>
                  <a:tcPr marL="21600" marR="21600" marT="28800" marB="288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515339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bel" panose="02000506030000020004"/>
                          <a:ea typeface="맑은 고딕" panose="020B0503020000020004" pitchFamily="50" charset="-127"/>
                        </a:rPr>
                        <a:t>이웃 새 글</a:t>
                      </a:r>
                    </a:p>
                  </a:txBody>
                  <a:tcPr marL="21600" marR="21600" marT="28800" marB="288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8800" marB="288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8800" marB="288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bel" panose="02000506030000020004"/>
                          <a:ea typeface="맑은 고딕" panose="020B0503020000020004" pitchFamily="50" charset="-127"/>
                        </a:rPr>
                        <a:t>내가 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bel" panose="02000506030000020004"/>
                          <a:ea typeface="맑은 고딕" panose="020B0503020000020004" pitchFamily="50" charset="-127"/>
                        </a:rPr>
                        <a:t>FOLLOW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bel" panose="02000506030000020004"/>
                          <a:ea typeface="맑은 고딕" panose="020B0503020000020004" pitchFamily="50" charset="-127"/>
                        </a:rPr>
                        <a:t>하는 이웃들의 새 글 상위 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bel" panose="02000506030000020004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bel" panose="02000506030000020004"/>
                          <a:ea typeface="맑은 고딕" panose="020B0503020000020004" pitchFamily="50" charset="-127"/>
                        </a:rPr>
                        <a:t>개 출력</a:t>
                      </a:r>
                    </a:p>
                  </a:txBody>
                  <a:tcPr marL="21600" marR="21600" marT="28800" marB="288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bel" panose="02000506030000020004"/>
                          <a:ea typeface="맑은 고딕" panose="020B0503020000020004" pitchFamily="50" charset="-127"/>
                        </a:rPr>
                        <a:t>로그인 필요</a:t>
                      </a:r>
                      <a:endParaRPr lang="en-US" altLang="ko-KR" sz="9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8800" marB="288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577369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bel" panose="02000506030000020004"/>
                          <a:ea typeface="맑은 고딕" panose="020B0503020000020004" pitchFamily="50" charset="-127"/>
                        </a:rPr>
                        <a:t>이웃 검색</a:t>
                      </a:r>
                    </a:p>
                  </a:txBody>
                  <a:tcPr marL="21600" marR="21600" marT="28800" marB="288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8800" marB="288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8800" marB="288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bel" panose="02000506030000020004"/>
                          <a:ea typeface="맑은 고딕" panose="020B0503020000020004" pitchFamily="50" charset="-127"/>
                        </a:rPr>
                        <a:t>ID(@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bel" panose="02000506030000020004"/>
                          <a:ea typeface="맑은 고딕" panose="020B0503020000020004" pitchFamily="50" charset="-127"/>
                        </a:rPr>
                        <a:t>뒤는 미포함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bel" panose="02000506030000020004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en-US" altLang="ko-KR" sz="9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bel" panose="02000506030000020004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9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bel" panose="02000506030000020004"/>
                          <a:ea typeface="맑은 고딕" panose="020B0503020000020004" pitchFamily="50" charset="-127"/>
                        </a:rPr>
                        <a:t>및 닉네임으로 검색</a:t>
                      </a:r>
                      <a:endParaRPr lang="en-US" altLang="ko-KR" sz="9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8800" marB="288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bel" panose="02000506030000020004"/>
                          <a:ea typeface="맑은 고딕" panose="020B0503020000020004" pitchFamily="50" charset="-127"/>
                        </a:rPr>
                        <a:t>로그인 상태일 경우</a:t>
                      </a:r>
                      <a:r>
                        <a:rPr lang="en-US" altLang="ko-KR" sz="9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bel" panose="02000506030000020004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9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bel" panose="02000506030000020004"/>
                          <a:ea typeface="맑은 고딕" panose="020B0503020000020004" pitchFamily="50" charset="-127"/>
                        </a:rPr>
                        <a:t>이웃 추가여부 체크</a:t>
                      </a:r>
                      <a:endPara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8800" marB="288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5559646"/>
                  </a:ext>
                </a:extLst>
              </a:tr>
            </a:tbl>
          </a:graphicData>
        </a:graphic>
      </p:graphicFrame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6FEEBCEE-B1AE-4E0A-84EB-1559010F0A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4051042"/>
              </p:ext>
            </p:extLst>
          </p:nvPr>
        </p:nvGraphicFramePr>
        <p:xfrm>
          <a:off x="1148346" y="3146870"/>
          <a:ext cx="9895308" cy="13057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55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3859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385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38915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47336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</a:rPr>
                        <a:t>2DEPTH</a:t>
                      </a:r>
                    </a:p>
                  </a:txBody>
                  <a:tcPr marL="21600" marR="21600" marT="28800" marB="288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</a:rPr>
                        <a:t>3DEPTH</a:t>
                      </a:r>
                    </a:p>
                  </a:txBody>
                  <a:tcPr marL="21600" marR="21600" marT="28800" marB="288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</a:rPr>
                        <a:t>4DEPTH</a:t>
                      </a:r>
                    </a:p>
                  </a:txBody>
                  <a:tcPr marL="21600" marR="21600" marT="28800" marB="288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</a:rPr>
                        <a:t>기능</a:t>
                      </a:r>
                    </a:p>
                  </a:txBody>
                  <a:tcPr marL="21600" marR="21600" marT="28800" marB="288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</a:rPr>
                        <a:t>비고</a:t>
                      </a:r>
                      <a:endParaRPr lang="en-US" sz="900" b="1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8800" marB="288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bel" panose="02000506030000020004"/>
                          <a:ea typeface="맑은 고딕" panose="020B0503020000020004" pitchFamily="50" charset="-127"/>
                        </a:rPr>
                        <a:t>회원가입</a:t>
                      </a:r>
                    </a:p>
                  </a:txBody>
                  <a:tcPr marL="21600" marR="21600" marT="28800" marB="288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bel" panose="02000506030000020004"/>
                          <a:ea typeface="맑은 고딕" panose="020B0503020000020004" pitchFamily="50" charset="-127"/>
                        </a:rPr>
                        <a:t>아이디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bel" panose="02000506030000020004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bel" panose="02000506030000020004"/>
                          <a:ea typeface="맑은 고딕" panose="020B0503020000020004" pitchFamily="50" charset="-127"/>
                        </a:rPr>
                        <a:t>휴대폰 번호</a:t>
                      </a:r>
                      <a:endParaRPr lang="en-US" altLang="ko-K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bel" panose="02000506030000020004"/>
                          <a:ea typeface="맑은 고딕" panose="020B0503020000020004" pitchFamily="50" charset="-127"/>
                        </a:rPr>
                        <a:t>중복체크</a:t>
                      </a:r>
                    </a:p>
                  </a:txBody>
                  <a:tcPr marL="21600" marR="21600" marT="28800" marB="288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8800" marB="288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bel" panose="02000506030000020004"/>
                          <a:ea typeface="맑은 고딕" panose="020B0503020000020004" pitchFamily="50" charset="-127"/>
                        </a:rPr>
                        <a:t>아이디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bel" panose="02000506030000020004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bel" panose="02000506030000020004"/>
                          <a:ea typeface="맑은 고딕" panose="020B0503020000020004" pitchFamily="50" charset="-127"/>
                        </a:rPr>
                        <a:t>비밀번호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bel" panose="02000506030000020004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bel" panose="02000506030000020004"/>
                          <a:ea typeface="맑은 고딕" panose="020B0503020000020004" pitchFamily="50" charset="-127"/>
                        </a:rPr>
                        <a:t> 이름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bel" panose="02000506030000020004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bel" panose="02000506030000020004"/>
                          <a:ea typeface="맑은 고딕" panose="020B0503020000020004" pitchFamily="50" charset="-127"/>
                        </a:rPr>
                        <a:t>닉네임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bel" panose="02000506030000020004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bel" panose="02000506030000020004"/>
                          <a:ea typeface="맑은 고딕" panose="020B0503020000020004" pitchFamily="50" charset="-127"/>
                        </a:rPr>
                        <a:t>휴대폰번호로 회원가입</a:t>
                      </a:r>
                    </a:p>
                  </a:txBody>
                  <a:tcPr marL="21600" marR="21600" marT="28800" marB="288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bel" panose="02000506030000020004"/>
                          <a:ea typeface="맑은 고딕" panose="020B0503020000020004" pitchFamily="50" charset="-127"/>
                        </a:rPr>
                        <a:t>비밀번호는 암호화 처리됨</a:t>
                      </a:r>
                      <a:endParaRPr lang="en-US" altLang="ko-K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bel" panose="02000506030000020004"/>
                          <a:ea typeface="맑은 고딕" panose="020B0503020000020004" pitchFamily="50" charset="-127"/>
                        </a:rPr>
                        <a:t>가입 후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bel" panose="02000506030000020004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bel" panose="02000506030000020004"/>
                          <a:ea typeface="맑은 고딕" panose="020B0503020000020004" pitchFamily="50" charset="-127"/>
                        </a:rPr>
                        <a:t>로그인 화면으로 이동</a:t>
                      </a:r>
                    </a:p>
                  </a:txBody>
                  <a:tcPr marL="21600" marR="21600" marT="28800" marB="288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bel" panose="02000506030000020004"/>
                          <a:ea typeface="맑은 고딕" panose="020B0503020000020004" pitchFamily="50" charset="-127"/>
                        </a:rPr>
                        <a:t>로그인</a:t>
                      </a:r>
                    </a:p>
                  </a:txBody>
                  <a:tcPr marL="21600" marR="21600" marT="28800" marB="288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bel" panose="02000506030000020004"/>
                          <a:ea typeface="맑은 고딕" panose="020B0503020000020004" pitchFamily="50" charset="-127"/>
                        </a:rPr>
                        <a:t>아이디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bel" panose="02000506030000020004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bel" panose="02000506030000020004"/>
                          <a:ea typeface="맑은 고딕" panose="020B0503020000020004" pitchFamily="50" charset="-127"/>
                        </a:rPr>
                        <a:t>비밀번호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bel" panose="02000506030000020004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bel" panose="02000506030000020004"/>
                          <a:ea typeface="맑은 고딕" panose="020B0503020000020004" pitchFamily="50" charset="-127"/>
                        </a:rPr>
                        <a:t>체크</a:t>
                      </a:r>
                    </a:p>
                  </a:txBody>
                  <a:tcPr marL="21600" marR="21600" marT="28800" marB="288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8800" marB="288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bel" panose="02000506030000020004"/>
                          <a:ea typeface="맑은 고딕" panose="020B0503020000020004" pitchFamily="50" charset="-127"/>
                        </a:rPr>
                        <a:t>아이디</a:t>
                      </a:r>
                      <a:r>
                        <a:rPr lang="en-US" altLang="ko-KR" sz="9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bel" panose="02000506030000020004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9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bel" panose="02000506030000020004"/>
                          <a:ea typeface="맑은 고딕" panose="020B0503020000020004" pitchFamily="50" charset="-127"/>
                        </a:rPr>
                        <a:t>및 비밀번호를 체크하여 로그인</a:t>
                      </a:r>
                      <a:endPara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8800" marB="288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bel" panose="02000506030000020004"/>
                          <a:ea typeface="맑은 고딕" panose="020B0503020000020004" pitchFamily="50" charset="-127"/>
                        </a:rPr>
                        <a:t>로그인 성공 시</a:t>
                      </a:r>
                      <a:r>
                        <a:rPr lang="en-US" altLang="ko-KR" sz="9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bel" panose="02000506030000020004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9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bel" panose="02000506030000020004"/>
                          <a:ea typeface="맑은 고딕" panose="020B0503020000020004" pitchFamily="50" charset="-127"/>
                        </a:rPr>
                        <a:t>이전 페이지로 이동</a:t>
                      </a:r>
                      <a:endParaRPr lang="en-US" altLang="ko-K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8800" marB="288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7965947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bel" panose="02000506030000020004"/>
                          <a:ea typeface="맑은 고딕" panose="020B0503020000020004" pitchFamily="50" charset="-127"/>
                        </a:rPr>
                        <a:t>계정 찾기</a:t>
                      </a:r>
                    </a:p>
                  </a:txBody>
                  <a:tcPr marL="21600" marR="21600" marT="28800" marB="288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bel" panose="02000506030000020004"/>
                          <a:ea typeface="맑은 고딕" panose="020B0503020000020004" pitchFamily="50" charset="-127"/>
                        </a:rPr>
                        <a:t>아이디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bel" panose="02000506030000020004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bel" panose="02000506030000020004"/>
                          <a:ea typeface="맑은 고딕" panose="020B0503020000020004" pitchFamily="50" charset="-127"/>
                        </a:rPr>
                        <a:t>찾기</a:t>
                      </a:r>
                    </a:p>
                  </a:txBody>
                  <a:tcPr marL="21600" marR="21600" marT="28800" marB="288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bel" panose="02000506030000020004"/>
                          <a:ea typeface="맑은 고딕" panose="020B0503020000020004" pitchFamily="50" charset="-127"/>
                        </a:rPr>
                        <a:t>아이디 출력</a:t>
                      </a:r>
                    </a:p>
                  </a:txBody>
                  <a:tcPr marL="21600" marR="21600" marT="28800" marB="288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bel" panose="02000506030000020004"/>
                          <a:ea typeface="맑은 고딕" panose="020B0503020000020004" pitchFamily="50" charset="-127"/>
                        </a:rPr>
                        <a:t>이름 및 휴대폰 번호로 가입 확인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bel" panose="02000506030000020004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bel" panose="02000506030000020004"/>
                          <a:ea typeface="맑은 고딕" panose="020B0503020000020004" pitchFamily="50" charset="-127"/>
                        </a:rPr>
                        <a:t>후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bel" panose="02000506030000020004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bel" panose="02000506030000020004"/>
                          <a:ea typeface="맑은 고딕" panose="020B0503020000020004" pitchFamily="50" charset="-127"/>
                        </a:rPr>
                        <a:t>등록된 계정 출력</a:t>
                      </a:r>
                    </a:p>
                  </a:txBody>
                  <a:tcPr marL="21600" marR="21600" marT="28800" marB="288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8800" marB="288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5153399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>
                    <a:lnT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bel" panose="02000506030000020004"/>
                          <a:ea typeface="맑은 고딕" panose="020B0503020000020004" pitchFamily="50" charset="-127"/>
                        </a:rPr>
                        <a:t>비밀번호</a:t>
                      </a:r>
                      <a:r>
                        <a:rPr lang="en-US" altLang="ko-KR" sz="9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bel" panose="02000506030000020004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9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bel" panose="02000506030000020004"/>
                          <a:ea typeface="맑은 고딕" panose="020B0503020000020004" pitchFamily="50" charset="-127"/>
                        </a:rPr>
                        <a:t>찾기</a:t>
                      </a:r>
                      <a:endPara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8800" marB="28800"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bel" panose="02000506030000020004"/>
                          <a:ea typeface="맑은 고딕" panose="020B0503020000020004" pitchFamily="50" charset="-127"/>
                        </a:rPr>
                        <a:t>새 비밀번호 등록</a:t>
                      </a:r>
                    </a:p>
                  </a:txBody>
                  <a:tcPr marL="21600" marR="21600" marT="28800" marB="288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bel" panose="02000506030000020004"/>
                          <a:ea typeface="맑은 고딕" panose="020B0503020000020004" pitchFamily="50" charset="-127"/>
                        </a:rPr>
                        <a:t>아이디와 휴대폰 번호로 가입 확인 후 새 비밀번호 입력 가능</a:t>
                      </a:r>
                    </a:p>
                  </a:txBody>
                  <a:tcPr marL="21600" marR="21600" marT="28800" marB="288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8800" marB="288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577369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bel" panose="02000506030000020004"/>
                          <a:ea typeface="맑은 고딕" panose="020B0503020000020004" pitchFamily="50" charset="-127"/>
                        </a:rPr>
                        <a:t>로그아웃</a:t>
                      </a:r>
                    </a:p>
                  </a:txBody>
                  <a:tcPr marL="21600" marR="21600" marT="28800" marB="288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bel" panose="02000506030000020004"/>
                          <a:ea typeface="맑은 고딕" panose="020B0503020000020004" pitchFamily="50" charset="-127"/>
                        </a:rPr>
                        <a:t>로그아웃 확인 알림 창</a:t>
                      </a:r>
                    </a:p>
                  </a:txBody>
                  <a:tcPr marL="21600" marR="21600" marT="28800" marB="288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8800" marB="288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bel" panose="02000506030000020004"/>
                          <a:ea typeface="맑은 고딕" panose="020B0503020000020004" pitchFamily="50" charset="-127"/>
                        </a:rPr>
                        <a:t>로그아웃</a:t>
                      </a:r>
                    </a:p>
                  </a:txBody>
                  <a:tcPr marL="21600" marR="21600" marT="28800" marB="288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8800" marB="288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5559646"/>
                  </a:ext>
                </a:extLst>
              </a:tr>
            </a:tbl>
          </a:graphicData>
        </a:graphic>
      </p:graphicFrame>
      <p:grpSp>
        <p:nvGrpSpPr>
          <p:cNvPr id="2" name="그룹 1">
            <a:extLst>
              <a:ext uri="{FF2B5EF4-FFF2-40B4-BE49-F238E27FC236}">
                <a16:creationId xmlns:a16="http://schemas.microsoft.com/office/drawing/2014/main" id="{FB048DC9-B581-4F80-9E29-43D6AAEF9B8A}"/>
              </a:ext>
            </a:extLst>
          </p:cNvPr>
          <p:cNvGrpSpPr/>
          <p:nvPr/>
        </p:nvGrpSpPr>
        <p:grpSpPr>
          <a:xfrm>
            <a:off x="1153470" y="1073331"/>
            <a:ext cx="2910094" cy="276999"/>
            <a:chOff x="1153470" y="1073331"/>
            <a:chExt cx="2910094" cy="276999"/>
          </a:xfrm>
        </p:grpSpPr>
        <p:sp>
          <p:nvSpPr>
            <p:cNvPr id="23" name="Pentagon 15">
              <a:extLst>
                <a:ext uri="{FF2B5EF4-FFF2-40B4-BE49-F238E27FC236}">
                  <a16:creationId xmlns:a16="http://schemas.microsoft.com/office/drawing/2014/main" id="{214C5B2B-E0D9-4569-AFBB-78E2CC4241B4}"/>
                </a:ext>
              </a:extLst>
            </p:cNvPr>
            <p:cNvSpPr/>
            <p:nvPr/>
          </p:nvSpPr>
          <p:spPr>
            <a:xfrm>
              <a:off x="1153470" y="1086234"/>
              <a:ext cx="127590" cy="251193"/>
            </a:xfrm>
            <a:prstGeom prst="homePlat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AD3AF00-EE4F-441B-9690-A155BECF9739}"/>
                </a:ext>
              </a:extLst>
            </p:cNvPr>
            <p:cNvSpPr txBox="1"/>
            <p:nvPr/>
          </p:nvSpPr>
          <p:spPr>
            <a:xfrm>
              <a:off x="1348338" y="1073331"/>
              <a:ext cx="271522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bel" panose="02000506030000020004" pitchFamily="2" charset="0"/>
                  <a:ea typeface="Open Sans" panose="020B0606030504020204" pitchFamily="34" charset="0"/>
                  <a:cs typeface="Open Sans" panose="020B0606030504020204" pitchFamily="34" charset="0"/>
                </a:rPr>
                <a:t>MAIN (</a:t>
              </a:r>
              <a:r>
                <a:rPr lang="ko-KR" altLang="en-US" sz="12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bel" panose="02000506030000020004" pitchFamily="2" charset="0"/>
                  <a:ea typeface="Open Sans" panose="020B0606030504020204" pitchFamily="34" charset="0"/>
                  <a:cs typeface="Open Sans" panose="020B0606030504020204" pitchFamily="34" charset="0"/>
                </a:rPr>
                <a:t>메인</a:t>
              </a:r>
              <a:r>
                <a:rPr lang="en-US" altLang="ko-KR" sz="12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bel" panose="02000506030000020004" pitchFamily="2" charset="0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endPara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bel" panose="02000506030000020004" pitchFamily="2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34485E74-4A1C-488C-877B-AA369F701918}"/>
              </a:ext>
            </a:extLst>
          </p:cNvPr>
          <p:cNvGrpSpPr/>
          <p:nvPr/>
        </p:nvGrpSpPr>
        <p:grpSpPr>
          <a:xfrm>
            <a:off x="1153470" y="2816887"/>
            <a:ext cx="2910094" cy="276999"/>
            <a:chOff x="1153470" y="2816887"/>
            <a:chExt cx="2910094" cy="276999"/>
          </a:xfrm>
        </p:grpSpPr>
        <p:sp>
          <p:nvSpPr>
            <p:cNvPr id="25" name="Pentagon 15">
              <a:extLst>
                <a:ext uri="{FF2B5EF4-FFF2-40B4-BE49-F238E27FC236}">
                  <a16:creationId xmlns:a16="http://schemas.microsoft.com/office/drawing/2014/main" id="{BF9D2C8E-8B9D-4F3C-B4BC-A03D7915AE84}"/>
                </a:ext>
              </a:extLst>
            </p:cNvPr>
            <p:cNvSpPr/>
            <p:nvPr/>
          </p:nvSpPr>
          <p:spPr>
            <a:xfrm>
              <a:off x="1153470" y="2829790"/>
              <a:ext cx="127590" cy="251193"/>
            </a:xfrm>
            <a:prstGeom prst="homePlat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3F640B5-EE01-4655-8D88-10453D304BC0}"/>
                </a:ext>
              </a:extLst>
            </p:cNvPr>
            <p:cNvSpPr txBox="1"/>
            <p:nvPr/>
          </p:nvSpPr>
          <p:spPr>
            <a:xfrm>
              <a:off x="1348338" y="2816887"/>
              <a:ext cx="271522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bel" panose="02000506030000020004" pitchFamily="2" charset="0"/>
                  <a:ea typeface="Open Sans" panose="020B0606030504020204" pitchFamily="34" charset="0"/>
                  <a:cs typeface="Open Sans" panose="020B0606030504020204" pitchFamily="34" charset="0"/>
                </a:rPr>
                <a:t>MEMBER (</a:t>
              </a:r>
              <a:r>
                <a:rPr lang="ko-KR" altLang="en-US" sz="12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bel" panose="02000506030000020004" pitchFamily="2" charset="0"/>
                  <a:ea typeface="Open Sans" panose="020B0606030504020204" pitchFamily="34" charset="0"/>
                  <a:cs typeface="Open Sans" panose="020B0606030504020204" pitchFamily="34" charset="0"/>
                </a:rPr>
                <a:t>회원</a:t>
              </a:r>
              <a:r>
                <a:rPr lang="en-US" altLang="ko-KR" sz="12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bel" panose="02000506030000020004" pitchFamily="2" charset="0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endPara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bel" panose="02000506030000020004" pitchFamily="2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AD6203B3-3A53-496F-A7A6-A6EA0996B330}"/>
              </a:ext>
            </a:extLst>
          </p:cNvPr>
          <p:cNvGrpSpPr/>
          <p:nvPr/>
        </p:nvGrpSpPr>
        <p:grpSpPr>
          <a:xfrm>
            <a:off x="1153470" y="4862556"/>
            <a:ext cx="2910094" cy="276999"/>
            <a:chOff x="1159624" y="4862556"/>
            <a:chExt cx="2910094" cy="276999"/>
          </a:xfrm>
        </p:grpSpPr>
        <p:sp>
          <p:nvSpPr>
            <p:cNvPr id="27" name="Pentagon 15">
              <a:extLst>
                <a:ext uri="{FF2B5EF4-FFF2-40B4-BE49-F238E27FC236}">
                  <a16:creationId xmlns:a16="http://schemas.microsoft.com/office/drawing/2014/main" id="{4B2057EB-C92F-459A-8FAC-C99BEDF20B59}"/>
                </a:ext>
              </a:extLst>
            </p:cNvPr>
            <p:cNvSpPr/>
            <p:nvPr/>
          </p:nvSpPr>
          <p:spPr>
            <a:xfrm>
              <a:off x="1159624" y="4875459"/>
              <a:ext cx="127590" cy="251193"/>
            </a:xfrm>
            <a:prstGeom prst="homePlat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C0FA8A1-EF1F-4F3D-89A3-820888795D9D}"/>
                </a:ext>
              </a:extLst>
            </p:cNvPr>
            <p:cNvSpPr txBox="1"/>
            <p:nvPr/>
          </p:nvSpPr>
          <p:spPr>
            <a:xfrm>
              <a:off x="1354492" y="4862556"/>
              <a:ext cx="271522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bel" panose="02000506030000020004" pitchFamily="2" charset="0"/>
                  <a:ea typeface="Open Sans" panose="020B0606030504020204" pitchFamily="34" charset="0"/>
                  <a:cs typeface="Open Sans" panose="020B0606030504020204" pitchFamily="34" charset="0"/>
                </a:rPr>
                <a:t>SET-UP (</a:t>
              </a:r>
              <a:r>
                <a:rPr lang="ko-KR" altLang="en-US" sz="12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bel" panose="02000506030000020004" pitchFamily="2" charset="0"/>
                  <a:ea typeface="Open Sans" panose="020B0606030504020204" pitchFamily="34" charset="0"/>
                  <a:cs typeface="Open Sans" panose="020B0606030504020204" pitchFamily="34" charset="0"/>
                </a:rPr>
                <a:t>설정</a:t>
              </a:r>
              <a:r>
                <a:rPr lang="en-US" altLang="ko-KR" sz="12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bel" panose="02000506030000020004" pitchFamily="2" charset="0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endPara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bel" panose="02000506030000020004" pitchFamily="2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41167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95873E5F-238E-4C29-959B-06A5D16A7DF5}"/>
              </a:ext>
            </a:extLst>
          </p:cNvPr>
          <p:cNvGrpSpPr/>
          <p:nvPr/>
        </p:nvGrpSpPr>
        <p:grpSpPr>
          <a:xfrm>
            <a:off x="1153470" y="2085771"/>
            <a:ext cx="2910094" cy="276999"/>
            <a:chOff x="1153470" y="2080402"/>
            <a:chExt cx="2910094" cy="276999"/>
          </a:xfrm>
        </p:grpSpPr>
        <p:sp>
          <p:nvSpPr>
            <p:cNvPr id="35" name="Pentagon 15">
              <a:extLst>
                <a:ext uri="{FF2B5EF4-FFF2-40B4-BE49-F238E27FC236}">
                  <a16:creationId xmlns:a16="http://schemas.microsoft.com/office/drawing/2014/main" id="{B1AFA57E-E8F9-4596-A767-B1204A2C5627}"/>
                </a:ext>
              </a:extLst>
            </p:cNvPr>
            <p:cNvSpPr/>
            <p:nvPr/>
          </p:nvSpPr>
          <p:spPr>
            <a:xfrm>
              <a:off x="1153470" y="2093305"/>
              <a:ext cx="127590" cy="251193"/>
            </a:xfrm>
            <a:prstGeom prst="homePlat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DDBFFA62-AF30-47A0-BF1F-83360D996E4C}"/>
                </a:ext>
              </a:extLst>
            </p:cNvPr>
            <p:cNvSpPr txBox="1"/>
            <p:nvPr/>
          </p:nvSpPr>
          <p:spPr>
            <a:xfrm>
              <a:off x="1348338" y="2080402"/>
              <a:ext cx="271522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bel" panose="02000506030000020004" pitchFamily="2" charset="0"/>
                  <a:ea typeface="Open Sans" panose="020B0606030504020204" pitchFamily="34" charset="0"/>
                  <a:cs typeface="Open Sans" panose="020B0606030504020204" pitchFamily="34" charset="0"/>
                </a:rPr>
                <a:t>BLOG (</a:t>
              </a:r>
              <a:r>
                <a:rPr lang="ko-KR" altLang="en-US" sz="12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bel" panose="02000506030000020004" pitchFamily="2" charset="0"/>
                  <a:ea typeface="Open Sans" panose="020B0606030504020204" pitchFamily="34" charset="0"/>
                  <a:cs typeface="Open Sans" panose="020B0606030504020204" pitchFamily="34" charset="0"/>
                </a:rPr>
                <a:t>블로그</a:t>
              </a:r>
              <a:r>
                <a:rPr lang="en-US" altLang="ko-KR" sz="12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bel" panose="02000506030000020004" pitchFamily="2" charset="0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endPara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bel" panose="02000506030000020004" pitchFamily="2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B2A751D4-368F-461C-B01D-B07503F8B4CD}"/>
              </a:ext>
            </a:extLst>
          </p:cNvPr>
          <p:cNvGrpSpPr/>
          <p:nvPr/>
        </p:nvGrpSpPr>
        <p:grpSpPr>
          <a:xfrm>
            <a:off x="1153470" y="1073331"/>
            <a:ext cx="2910094" cy="276999"/>
            <a:chOff x="1153470" y="1082851"/>
            <a:chExt cx="2910094" cy="276999"/>
          </a:xfrm>
        </p:grpSpPr>
        <p:sp>
          <p:nvSpPr>
            <p:cNvPr id="23" name="Pentagon 15">
              <a:extLst>
                <a:ext uri="{FF2B5EF4-FFF2-40B4-BE49-F238E27FC236}">
                  <a16:creationId xmlns:a16="http://schemas.microsoft.com/office/drawing/2014/main" id="{214C5B2B-E0D9-4569-AFBB-78E2CC4241B4}"/>
                </a:ext>
              </a:extLst>
            </p:cNvPr>
            <p:cNvSpPr/>
            <p:nvPr/>
          </p:nvSpPr>
          <p:spPr>
            <a:xfrm>
              <a:off x="1153470" y="1095754"/>
              <a:ext cx="127590" cy="251193"/>
            </a:xfrm>
            <a:prstGeom prst="homePlat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AD3AF00-EE4F-441B-9690-A155BECF9739}"/>
                </a:ext>
              </a:extLst>
            </p:cNvPr>
            <p:cNvSpPr txBox="1"/>
            <p:nvPr/>
          </p:nvSpPr>
          <p:spPr>
            <a:xfrm>
              <a:off x="1348338" y="1082851"/>
              <a:ext cx="271522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bel" panose="02000506030000020004" pitchFamily="2" charset="0"/>
                  <a:ea typeface="Open Sans" panose="020B0606030504020204" pitchFamily="34" charset="0"/>
                  <a:cs typeface="Open Sans" panose="020B0606030504020204" pitchFamily="34" charset="0"/>
                </a:rPr>
                <a:t>TIMELINE (</a:t>
              </a:r>
              <a:r>
                <a:rPr lang="ko-KR" altLang="en-US" sz="12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bel" panose="02000506030000020004" pitchFamily="2" charset="0"/>
                  <a:ea typeface="Open Sans" panose="020B0606030504020204" pitchFamily="34" charset="0"/>
                  <a:cs typeface="Open Sans" panose="020B0606030504020204" pitchFamily="34" charset="0"/>
                </a:rPr>
                <a:t>타임라인</a:t>
              </a:r>
              <a:r>
                <a:rPr lang="en-US" altLang="ko-KR" sz="12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bel" panose="02000506030000020004" pitchFamily="2" charset="0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endPara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bel" panose="02000506030000020004" pitchFamily="2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2DE3D3E8-FE93-418D-B234-9F3BEA4DC811}"/>
              </a:ext>
            </a:extLst>
          </p:cNvPr>
          <p:cNvSpPr/>
          <p:nvPr/>
        </p:nvSpPr>
        <p:spPr>
          <a:xfrm>
            <a:off x="1124407" y="9732"/>
            <a:ext cx="114326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bel" panose="0200050603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프로젝트 소개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5A3474-C562-4763-8696-ADADBA3987CB}"/>
              </a:ext>
            </a:extLst>
          </p:cNvPr>
          <p:cNvSpPr txBox="1"/>
          <p:nvPr/>
        </p:nvSpPr>
        <p:spPr>
          <a:xfrm>
            <a:off x="785853" y="0"/>
            <a:ext cx="338554" cy="276999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bel" panose="02000506030000020004" pitchFamily="2" charset="0"/>
              </a:rPr>
              <a:t>01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E13C57-8577-4AFB-8494-0D95C0372229}"/>
              </a:ext>
            </a:extLst>
          </p:cNvPr>
          <p:cNvSpPr txBox="1"/>
          <p:nvPr/>
        </p:nvSpPr>
        <p:spPr>
          <a:xfrm>
            <a:off x="800100" y="308846"/>
            <a:ext cx="27398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bel" panose="02000506030000020004" pitchFamily="2" charset="0"/>
              </a:rPr>
              <a:t>요구사항 정의</a:t>
            </a:r>
            <a:endParaRPr lang="en-US" sz="3200" b="1" dirty="0">
              <a:solidFill>
                <a:schemeClr val="tx1">
                  <a:lumMod val="65000"/>
                  <a:lumOff val="35000"/>
                </a:schemeClr>
              </a:solidFill>
              <a:latin typeface="Abel" panose="02000506030000020004" pitchFamily="2" charset="0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07312F59-0FED-48B0-95C6-2A7B5B7F3179}"/>
              </a:ext>
            </a:extLst>
          </p:cNvPr>
          <p:cNvSpPr/>
          <p:nvPr/>
        </p:nvSpPr>
        <p:spPr>
          <a:xfrm>
            <a:off x="772136" y="-3946"/>
            <a:ext cx="45719" cy="89756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19410334-8C55-4B3A-8F4A-25F33054E6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1622197"/>
              </p:ext>
            </p:extLst>
          </p:nvPr>
        </p:nvGraphicFramePr>
        <p:xfrm>
          <a:off x="1148346" y="1397189"/>
          <a:ext cx="9895308" cy="5266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55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3859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385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38915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47336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</a:rPr>
                        <a:t>2DEPTH</a:t>
                      </a:r>
                    </a:p>
                  </a:txBody>
                  <a:tcPr marL="21600" marR="21600" marT="28800" marB="288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</a:rPr>
                        <a:t>3DEPTH</a:t>
                      </a:r>
                    </a:p>
                  </a:txBody>
                  <a:tcPr marL="21600" marR="21600" marT="28800" marB="288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</a:rPr>
                        <a:t>4DEPTH</a:t>
                      </a:r>
                    </a:p>
                  </a:txBody>
                  <a:tcPr marL="21600" marR="21600" marT="28800" marB="288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</a:rPr>
                        <a:t>기능</a:t>
                      </a:r>
                    </a:p>
                  </a:txBody>
                  <a:tcPr marL="21600" marR="21600" marT="28800" marB="288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</a:rPr>
                        <a:t>비고</a:t>
                      </a:r>
                      <a:endParaRPr lang="en-US" sz="900" b="1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8800" marB="288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bel" panose="02000506030000020004"/>
                          <a:ea typeface="맑은 고딕" panose="020B0503020000020004" pitchFamily="50" charset="-127"/>
                        </a:rPr>
                        <a:t>리뷰 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bel" panose="02000506030000020004"/>
                          <a:ea typeface="맑은 고딕" panose="020B0503020000020004" pitchFamily="50" charset="-127"/>
                        </a:rPr>
                        <a:t>LIST</a:t>
                      </a:r>
                      <a:endPara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8800" marB="288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bel" panose="02000506030000020004"/>
                          <a:ea typeface="맑은 고딕" panose="020B0503020000020004" pitchFamily="50" charset="-127"/>
                        </a:rPr>
                        <a:t>이웃 새 리뷰 리스트 출력</a:t>
                      </a:r>
                    </a:p>
                  </a:txBody>
                  <a:tcPr marL="21600" marR="21600" marT="28800" marB="288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8800" marB="288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bel" panose="02000506030000020004"/>
                          <a:ea typeface="맑은 고딕" panose="020B0503020000020004" pitchFamily="50" charset="-127"/>
                        </a:rPr>
                        <a:t>내가 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bel" panose="02000506030000020004"/>
                          <a:ea typeface="맑은 고딕" panose="020B0503020000020004" pitchFamily="50" charset="-127"/>
                        </a:rPr>
                        <a:t>FOLLOW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bel" panose="02000506030000020004"/>
                          <a:ea typeface="맑은 고딕" panose="020B0503020000020004" pitchFamily="50" charset="-127"/>
                        </a:rPr>
                        <a:t>한 이웃들의 일주일간 등록된 새 글 출력</a:t>
                      </a:r>
                    </a:p>
                  </a:txBody>
                  <a:tcPr marL="21600" marR="21600" marT="28800" marB="288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bel" panose="02000506030000020004"/>
                          <a:ea typeface="맑은 고딕" panose="020B0503020000020004" pitchFamily="50" charset="-127"/>
                        </a:rPr>
                        <a:t>로그인 필요</a:t>
                      </a:r>
                      <a:endParaRPr lang="en-US" altLang="ko-K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bel" panose="02000506030000020004"/>
                          <a:ea typeface="맑은 고딕" panose="020B0503020000020004" pitchFamily="50" charset="-127"/>
                        </a:rPr>
                        <a:t>새 글이 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bel" panose="02000506030000020004"/>
                          <a:ea typeface="맑은 고딕" panose="020B0503020000020004" pitchFamily="50" charset="-127"/>
                        </a:rPr>
                        <a:t>7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bel" panose="02000506030000020004"/>
                          <a:ea typeface="맑은 고딕" panose="020B0503020000020004" pitchFamily="50" charset="-127"/>
                        </a:rPr>
                        <a:t>개 이상일 경우 더 보기 버튼 출력</a:t>
                      </a:r>
                    </a:p>
                  </a:txBody>
                  <a:tcPr marL="21600" marR="21600" marT="28800" marB="288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4D8C1081-EEB9-42E2-8D6D-B56F2DBBEC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5951645"/>
              </p:ext>
            </p:extLst>
          </p:nvPr>
        </p:nvGraphicFramePr>
        <p:xfrm>
          <a:off x="1147793" y="2406499"/>
          <a:ext cx="9896415" cy="289777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538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38915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47336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2027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</a:rPr>
                        <a:t>2DEPTH</a:t>
                      </a:r>
                    </a:p>
                  </a:txBody>
                  <a:tcPr marL="21600" marR="21600" marT="28800" marB="288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</a:rPr>
                        <a:t>3DEPTH</a:t>
                      </a:r>
                    </a:p>
                  </a:txBody>
                  <a:tcPr marL="21600" marR="21600" marT="28800" marB="288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</a:rPr>
                        <a:t>4DEPTH</a:t>
                      </a:r>
                    </a:p>
                  </a:txBody>
                  <a:tcPr marL="21600" marR="21600" marT="28800" marB="288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</a:rPr>
                        <a:t>기능</a:t>
                      </a:r>
                    </a:p>
                  </a:txBody>
                  <a:tcPr marL="21600" marR="21600" marT="28800" marB="288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</a:rPr>
                        <a:t>비고</a:t>
                      </a:r>
                      <a:endParaRPr lang="en-US" sz="900" b="1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8800" marB="288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0279">
                <a:tc rowSpan="9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bel" panose="02000506030000020004"/>
                          <a:ea typeface="맑은 고딕" panose="020B0503020000020004" pitchFamily="50" charset="-127"/>
                        </a:rPr>
                        <a:t>리뷰 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bel" panose="02000506030000020004"/>
                          <a:ea typeface="맑은 고딕" panose="020B0503020000020004" pitchFamily="50" charset="-127"/>
                        </a:rPr>
                        <a:t>LIST</a:t>
                      </a:r>
                      <a:endPara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8800" marB="288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bel" panose="02000506030000020004"/>
                          <a:ea typeface="맑은 고딕" panose="020B0503020000020004" pitchFamily="50" charset="-127"/>
                        </a:rPr>
                        <a:t>전체 리스트 출력</a:t>
                      </a:r>
                      <a:endPara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8800" marB="288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8800" marB="288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bel" panose="02000506030000020004"/>
                          <a:ea typeface="맑은 고딕" panose="020B0503020000020004" pitchFamily="50" charset="-127"/>
                        </a:rPr>
                        <a:t>페이지당 게시글 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bel" panose="02000506030000020004"/>
                          <a:ea typeface="맑은 고딕" panose="020B0503020000020004" pitchFamily="50" charset="-127"/>
                        </a:rPr>
                        <a:t>6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bel" panose="02000506030000020004"/>
                          <a:ea typeface="맑은 고딕" panose="020B0503020000020004" pitchFamily="50" charset="-127"/>
                        </a:rPr>
                        <a:t>개씩 출력</a:t>
                      </a:r>
                    </a:p>
                  </a:txBody>
                  <a:tcPr marL="21600" marR="21600" marT="28800" marB="288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9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bel" panose="02000506030000020004"/>
                          <a:ea typeface="맑은 고딕" panose="020B0503020000020004" pitchFamily="50" charset="-127"/>
                          <a:cs typeface="+mn-cs"/>
                        </a:rPr>
                        <a:t>화면 하단에 보여지는 페이지 개수는 </a:t>
                      </a:r>
                      <a:r>
                        <a:rPr lang="en-US" altLang="ko-KR" sz="9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bel" panose="02000506030000020004"/>
                          <a:ea typeface="맑은 고딕" panose="020B0503020000020004" pitchFamily="50" charset="-127"/>
                          <a:cs typeface="+mn-cs"/>
                        </a:rPr>
                        <a:t>10</a:t>
                      </a:r>
                      <a:r>
                        <a:rPr lang="ko-KR" altLang="en-US" sz="9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bel" panose="02000506030000020004"/>
                          <a:ea typeface="맑은 고딕" panose="020B0503020000020004" pitchFamily="50" charset="-127"/>
                          <a:cs typeface="+mn-cs"/>
                        </a:rPr>
                        <a:t>개</a:t>
                      </a:r>
                    </a:p>
                  </a:txBody>
                  <a:tcPr marL="21600" marR="21600" marT="28800" marB="288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027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bel" panose="02000506030000020004"/>
                          <a:ea typeface="맑은 고딕" panose="020B0503020000020004" pitchFamily="50" charset="-127"/>
                        </a:rPr>
                        <a:t>리뷰 검색</a:t>
                      </a:r>
                    </a:p>
                  </a:txBody>
                  <a:tcPr marL="21600" marR="21600" marT="28800" marB="288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bel" panose="02000506030000020004"/>
                          <a:ea typeface="맑은 고딕" panose="020B0503020000020004" pitchFamily="50" charset="-127"/>
                        </a:rPr>
                        <a:t>검색 결과 출력</a:t>
                      </a:r>
                    </a:p>
                  </a:txBody>
                  <a:tcPr marL="21600" marR="21600" marT="28800" marB="288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bel" panose="02000506030000020004"/>
                          <a:ea typeface="맑은 고딕" panose="020B0503020000020004" pitchFamily="50" charset="-127"/>
                        </a:rPr>
                        <a:t>블로그에 등록된 게시글 통합 검색</a:t>
                      </a:r>
                    </a:p>
                  </a:txBody>
                  <a:tcPr marL="21600" marR="21600" marT="28800" marB="288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bel" panose="02000506030000020004"/>
                          <a:ea typeface="맑은 고딕" panose="020B0503020000020004" pitchFamily="50" charset="-127"/>
                        </a:rPr>
                        <a:t>제목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bel" panose="02000506030000020004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bel" panose="02000506030000020004"/>
                          <a:ea typeface="맑은 고딕" panose="020B0503020000020004" pitchFamily="50" charset="-127"/>
                        </a:rPr>
                        <a:t>내용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bel" panose="02000506030000020004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bel" panose="02000506030000020004"/>
                          <a:ea typeface="맑은 고딕" panose="020B0503020000020004" pitchFamily="50" charset="-127"/>
                        </a:rPr>
                        <a:t>가게 명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bel" panose="02000506030000020004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bel" panose="02000506030000020004"/>
                          <a:ea typeface="맑은 고딕" panose="020B0503020000020004" pitchFamily="50" charset="-127"/>
                        </a:rPr>
                        <a:t>가게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bel" panose="02000506030000020004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bel" panose="02000506030000020004"/>
                          <a:ea typeface="맑은 고딕" panose="020B0503020000020004" pitchFamily="50" charset="-127"/>
                        </a:rPr>
                        <a:t>주소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bel" panose="02000506030000020004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bel" panose="02000506030000020004"/>
                          <a:ea typeface="맑은 고딕" panose="020B0503020000020004" pitchFamily="50" charset="-127"/>
                        </a:rPr>
                        <a:t>카테고리</a:t>
                      </a:r>
                    </a:p>
                  </a:txBody>
                  <a:tcPr marL="21600" marR="21600" marT="28800" marB="288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7965947"/>
                  </a:ext>
                </a:extLst>
              </a:tr>
              <a:tr h="120279">
                <a:tc vMerge="1"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T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bel" panose="02000506030000020004"/>
                          <a:ea typeface="맑은 고딕" panose="020B0503020000020004" pitchFamily="50" charset="-127"/>
                        </a:rPr>
                        <a:t>리뷰 상세</a:t>
                      </a:r>
                    </a:p>
                  </a:txBody>
                  <a:tcPr marL="21600" marR="21600" marT="28800" marB="288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bel" panose="02000506030000020004"/>
                          <a:ea typeface="맑은 고딕" panose="020B0503020000020004" pitchFamily="50" charset="-127"/>
                        </a:rPr>
                        <a:t>좋아요</a:t>
                      </a:r>
                    </a:p>
                  </a:txBody>
                  <a:tcPr marL="21600" marR="21600" marT="28800" marB="288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bel" panose="02000506030000020004"/>
                          <a:ea typeface="맑은 고딕" panose="020B0503020000020004" pitchFamily="50" charset="-127"/>
                        </a:rPr>
                        <a:t>게시글 좋아요 추가 및 취소</a:t>
                      </a:r>
                    </a:p>
                  </a:txBody>
                  <a:tcPr marL="21600" marR="21600" marT="28800" marB="288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bel" panose="02000506030000020004"/>
                          <a:ea typeface="맑은 고딕" panose="020B0503020000020004" pitchFamily="50" charset="-127"/>
                        </a:rPr>
                        <a:t>로그인 필요</a:t>
                      </a:r>
                      <a:endParaRPr lang="en-US" altLang="ko-KR" sz="9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8800" marB="288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51533999"/>
                  </a:ext>
                </a:extLst>
              </a:tr>
              <a:tr h="120279">
                <a:tc vMerge="1"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T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T w="12700" cap="flat" cmpd="sng" algn="ctr">
                      <a:solidFill>
                        <a:schemeClr val="bg2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bel" panose="02000506030000020004"/>
                          <a:ea typeface="맑은 고딕" panose="020B0503020000020004" pitchFamily="50" charset="-127"/>
                        </a:rPr>
                        <a:t>카카오톡 공유</a:t>
                      </a:r>
                    </a:p>
                  </a:txBody>
                  <a:tcPr marL="21600" marR="21600" marT="28800" marB="288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bel" panose="02000506030000020004"/>
                          <a:ea typeface="맑은 고딕" panose="020B0503020000020004" pitchFamily="50" charset="-127"/>
                        </a:rPr>
                        <a:t>카카오톡으로 해당 게시글 공유 가능</a:t>
                      </a:r>
                    </a:p>
                  </a:txBody>
                  <a:tcPr marL="21600" marR="21600" marT="28800" marB="288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bel" panose="02000506030000020004"/>
                          <a:ea typeface="맑은 고딕" panose="020B0503020000020004" pitchFamily="50" charset="-127"/>
                        </a:rPr>
                        <a:t>KAKAO API</a:t>
                      </a:r>
                      <a:r>
                        <a:rPr lang="en-US" altLang="ko-KR" sz="9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bel" panose="02000506030000020004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9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bel" panose="02000506030000020004"/>
                          <a:ea typeface="맑은 고딕" panose="020B0503020000020004" pitchFamily="50" charset="-127"/>
                        </a:rPr>
                        <a:t>이용</a:t>
                      </a:r>
                      <a:endPara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8800" marB="288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5773698"/>
                  </a:ext>
                </a:extLst>
              </a:tr>
              <a:tr h="120279">
                <a:tc vMerge="1"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T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T w="12700" cap="flat" cmpd="sng" algn="ctr">
                      <a:solidFill>
                        <a:schemeClr val="bg2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bel" panose="02000506030000020004"/>
                          <a:ea typeface="맑은 고딕" panose="020B0503020000020004" pitchFamily="50" charset="-127"/>
                        </a:rPr>
                        <a:t>댓글 등록</a:t>
                      </a:r>
                    </a:p>
                  </a:txBody>
                  <a:tcPr marL="21600" marR="21600" marT="28800" marB="288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bel" panose="02000506030000020004"/>
                          <a:ea typeface="맑은 고딕" panose="020B0503020000020004" pitchFamily="50" charset="-127"/>
                        </a:rPr>
                        <a:t>게시글 댓글 등록</a:t>
                      </a:r>
                    </a:p>
                  </a:txBody>
                  <a:tcPr marL="21600" marR="21600" marT="28800" marB="288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bel" panose="02000506030000020004"/>
                          <a:ea typeface="맑은 고딕" panose="020B0503020000020004" pitchFamily="50" charset="-127"/>
                        </a:rPr>
                        <a:t>로그인 필요</a:t>
                      </a:r>
                      <a:endParaRPr lang="en-US" altLang="ko-KR" sz="9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8800" marB="288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6708519"/>
                  </a:ext>
                </a:extLst>
              </a:tr>
              <a:tr h="12027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chemeClr val="bg2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bel" panose="02000506030000020004"/>
                          <a:ea typeface="맑은 고딕" panose="020B0503020000020004" pitchFamily="50" charset="-127"/>
                        </a:rPr>
                        <a:t>댓글 수정</a:t>
                      </a:r>
                    </a:p>
                  </a:txBody>
                  <a:tcPr marL="21600" marR="21600" marT="28800" marB="288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bel" panose="02000506030000020004"/>
                          <a:ea typeface="맑은 고딕" panose="020B0503020000020004" pitchFamily="50" charset="-127"/>
                        </a:rPr>
                        <a:t>내가 등록한 댓글 내용을 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bel" panose="02000506030000020004"/>
                          <a:ea typeface="맑은 고딕" panose="020B0503020000020004" pitchFamily="50" charset="-127"/>
                        </a:rPr>
                        <a:t>MODAL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bel" panose="02000506030000020004"/>
                          <a:ea typeface="맑은 고딕" panose="020B0503020000020004" pitchFamily="50" charset="-127"/>
                        </a:rPr>
                        <a:t>창에서 수정</a:t>
                      </a:r>
                    </a:p>
                  </a:txBody>
                  <a:tcPr marL="21600" marR="21600" marT="28800" marB="288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bel" panose="02000506030000020004"/>
                          <a:ea typeface="맑은 고딕" panose="020B0503020000020004" pitchFamily="50" charset="-127"/>
                        </a:rPr>
                        <a:t>로그인 필요</a:t>
                      </a:r>
                      <a:endParaRPr lang="en-US" altLang="ko-KR" sz="9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8800" marB="288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0610133"/>
                  </a:ext>
                </a:extLst>
              </a:tr>
              <a:tr h="120279">
                <a:tc vMerge="1"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T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T w="12700" cap="flat" cmpd="sng" algn="ctr">
                      <a:solidFill>
                        <a:schemeClr val="bg2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bel" panose="02000506030000020004"/>
                          <a:ea typeface="맑은 고딕" panose="020B0503020000020004" pitchFamily="50" charset="-127"/>
                        </a:rPr>
                        <a:t>댓글 삭제</a:t>
                      </a:r>
                    </a:p>
                  </a:txBody>
                  <a:tcPr marL="21600" marR="21600" marT="28800" marB="288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bel" panose="02000506030000020004"/>
                          <a:ea typeface="맑은 고딕" panose="020B0503020000020004" pitchFamily="50" charset="-127"/>
                        </a:rPr>
                        <a:t>내가 등록한 댓글 삭제</a:t>
                      </a:r>
                    </a:p>
                  </a:txBody>
                  <a:tcPr marL="21600" marR="21600" marT="28800" marB="288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bel" panose="02000506030000020004"/>
                          <a:ea typeface="맑은 고딕" panose="020B0503020000020004" pitchFamily="50" charset="-127"/>
                        </a:rPr>
                        <a:t>로그인 필요</a:t>
                      </a:r>
                      <a:endParaRPr lang="en-US" altLang="ko-KR" sz="9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8800" marB="288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3867446"/>
                  </a:ext>
                </a:extLst>
              </a:tr>
              <a:tr h="21174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bel" panose="02000506030000020004"/>
                          <a:ea typeface="맑은 고딕" panose="020B0503020000020004" pitchFamily="50" charset="-127"/>
                        </a:rPr>
                        <a:t>리뷰 수정</a:t>
                      </a:r>
                    </a:p>
                  </a:txBody>
                  <a:tcPr marL="21600" marR="21600" marT="28800" marB="288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8800" marB="288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bel" panose="02000506030000020004"/>
                          <a:ea typeface="맑은 고딕" panose="020B0503020000020004" pitchFamily="50" charset="-127"/>
                        </a:rPr>
                        <a:t>네이버 에디터를 이용하여 내가 등록한 리뷰 게시글 수정</a:t>
                      </a:r>
                    </a:p>
                  </a:txBody>
                  <a:tcPr marL="21600" marR="21600" marT="28800" marB="288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bel" panose="02000506030000020004"/>
                          <a:ea typeface="맑은 고딕" panose="020B0503020000020004" pitchFamily="50" charset="-127"/>
                        </a:rPr>
                        <a:t>로그인 필요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bel" panose="02000506030000020004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bel" panose="02000506030000020004"/>
                          <a:ea typeface="맑은 고딕" panose="020B0503020000020004" pitchFamily="50" charset="-127"/>
                        </a:rPr>
                        <a:t>수정 후 해당 게시글 상세로 이동</a:t>
                      </a:r>
                    </a:p>
                  </a:txBody>
                  <a:tcPr marL="21600" marR="21600" marT="28800" marB="288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7734010"/>
                  </a:ext>
                </a:extLst>
              </a:tr>
              <a:tr h="211749">
                <a:tc vMerge="1">
                  <a:txBody>
                    <a:bodyPr/>
                    <a:lstStyle/>
                    <a:p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T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bel" panose="02000506030000020004"/>
                          <a:ea typeface="맑은 고딕" panose="020B0503020000020004" pitchFamily="50" charset="-127"/>
                        </a:rPr>
                        <a:t>리뷰 삭제</a:t>
                      </a:r>
                    </a:p>
                  </a:txBody>
                  <a:tcPr marL="21600" marR="21600" marT="28800" marB="288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8800" marB="288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bel" panose="02000506030000020004"/>
                          <a:ea typeface="맑은 고딕" panose="020B0503020000020004" pitchFamily="50" charset="-127"/>
                        </a:rPr>
                        <a:t>내가 등록한 리뷰 게시글 삭제</a:t>
                      </a:r>
                    </a:p>
                  </a:txBody>
                  <a:tcPr marL="21600" marR="21600" marT="28800" marB="288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bel" panose="02000506030000020004"/>
                          <a:ea typeface="맑은 고딕" panose="020B0503020000020004" pitchFamily="50" charset="-127"/>
                        </a:rPr>
                        <a:t>로그인 필요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bel" panose="02000506030000020004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bel" panose="02000506030000020004"/>
                          <a:ea typeface="맑은 고딕" panose="020B0503020000020004" pitchFamily="50" charset="-127"/>
                        </a:rPr>
                        <a:t>삭제 후 블로그 메인으로 이동</a:t>
                      </a:r>
                    </a:p>
                  </a:txBody>
                  <a:tcPr marL="21600" marR="21600" marT="28800" marB="288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8346635"/>
                  </a:ext>
                </a:extLst>
              </a:tr>
              <a:tr h="120279">
                <a:tc row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bel" panose="02000506030000020004"/>
                          <a:ea typeface="맑은 고딕" panose="020B0503020000020004" pitchFamily="50" charset="-127"/>
                        </a:rPr>
                        <a:t>리뷰 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bel" panose="02000506030000020004"/>
                          <a:ea typeface="맑은 고딕" panose="020B0503020000020004" pitchFamily="50" charset="-127"/>
                        </a:rPr>
                        <a:t>MAP</a:t>
                      </a:r>
                    </a:p>
                  </a:txBody>
                  <a:tcPr marL="21600" marR="21600" marT="28800" marB="288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bel" panose="02000506030000020004"/>
                          <a:ea typeface="맑은 고딕" panose="020B0503020000020004" pitchFamily="50" charset="-127"/>
                        </a:rPr>
                        <a:t>커스텀 마커 출력</a:t>
                      </a:r>
                    </a:p>
                  </a:txBody>
                  <a:tcPr marL="21600" marR="21600" marT="28800" marB="288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8800" marB="288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8800" marB="288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bel" panose="02000506030000020004"/>
                          <a:ea typeface="맑은 고딕" panose="020B0503020000020004" pitchFamily="50" charset="-127"/>
                        </a:rPr>
                        <a:t>KAKAO</a:t>
                      </a:r>
                      <a:r>
                        <a:rPr lang="en-US" altLang="ko-KR" sz="9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bel" panose="02000506030000020004"/>
                          <a:ea typeface="맑은 고딕" panose="020B0503020000020004" pitchFamily="50" charset="-127"/>
                        </a:rPr>
                        <a:t> MAPS API </a:t>
                      </a:r>
                      <a:r>
                        <a:rPr lang="ko-KR" altLang="en-US" sz="9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bel" panose="02000506030000020004"/>
                          <a:ea typeface="맑은 고딕" panose="020B0503020000020004" pitchFamily="50" charset="-127"/>
                        </a:rPr>
                        <a:t>이용</a:t>
                      </a:r>
                      <a:endPara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8800" marB="288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2170940"/>
                  </a:ext>
                </a:extLst>
              </a:tr>
              <a:tr h="120279">
                <a:tc v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T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bel" panose="02000506030000020004"/>
                          <a:ea typeface="맑은 고딕" panose="020B0503020000020004" pitchFamily="50" charset="-127"/>
                        </a:rPr>
                        <a:t>리뷰 검색</a:t>
                      </a:r>
                    </a:p>
                  </a:txBody>
                  <a:tcPr marL="21600" marR="21600" marT="28800" marB="288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bel" panose="02000506030000020004"/>
                          <a:ea typeface="맑은 고딕" panose="020B0503020000020004" pitchFamily="50" charset="-127"/>
                        </a:rPr>
                        <a:t>검색 결과 출력</a:t>
                      </a:r>
                    </a:p>
                  </a:txBody>
                  <a:tcPr marL="21600" marR="21600" marT="28800" marB="288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bel" panose="02000506030000020004"/>
                          <a:ea typeface="맑은 고딕" panose="020B0503020000020004" pitchFamily="50" charset="-127"/>
                        </a:rPr>
                        <a:t>블로그에 등록된 게시글 통합 검색</a:t>
                      </a:r>
                    </a:p>
                  </a:txBody>
                  <a:tcPr marL="21600" marR="21600" marT="28800" marB="288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bel" panose="02000506030000020004"/>
                          <a:ea typeface="맑은 고딕" panose="020B0503020000020004" pitchFamily="50" charset="-127"/>
                        </a:rPr>
                        <a:t>제목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bel" panose="02000506030000020004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bel" panose="02000506030000020004"/>
                          <a:ea typeface="맑은 고딕" panose="020B0503020000020004" pitchFamily="50" charset="-127"/>
                        </a:rPr>
                        <a:t>내용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bel" panose="02000506030000020004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bel" panose="02000506030000020004"/>
                          <a:ea typeface="맑은 고딕" panose="020B0503020000020004" pitchFamily="50" charset="-127"/>
                        </a:rPr>
                        <a:t>가게 명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bel" panose="02000506030000020004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bel" panose="02000506030000020004"/>
                          <a:ea typeface="맑은 고딕" panose="020B0503020000020004" pitchFamily="50" charset="-127"/>
                        </a:rPr>
                        <a:t>가게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bel" panose="02000506030000020004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bel" panose="02000506030000020004"/>
                          <a:ea typeface="맑은 고딕" panose="020B0503020000020004" pitchFamily="50" charset="-127"/>
                        </a:rPr>
                        <a:t>주소</a:t>
                      </a:r>
                    </a:p>
                  </a:txBody>
                  <a:tcPr marL="21600" marR="21600" marT="28800" marB="288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1465423"/>
                  </a:ext>
                </a:extLst>
              </a:tr>
              <a:tr h="1202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bel" panose="02000506030000020004"/>
                          <a:ea typeface="맑은 고딕" panose="020B0503020000020004" pitchFamily="50" charset="-127"/>
                        </a:rPr>
                        <a:t>리뷰 등록</a:t>
                      </a:r>
                    </a:p>
                  </a:txBody>
                  <a:tcPr marL="21600" marR="21600" marT="28800" marB="288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8800" marB="288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8800" marB="288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bel" panose="02000506030000020004"/>
                          <a:ea typeface="맑은 고딕" panose="020B0503020000020004" pitchFamily="50" charset="-127"/>
                        </a:rPr>
                        <a:t>네이버 에디터를 이용하여 리뷰 게시글 등록</a:t>
                      </a:r>
                    </a:p>
                  </a:txBody>
                  <a:tcPr marL="21600" marR="21600" marT="28800" marB="288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bel" panose="02000506030000020004"/>
                          <a:ea typeface="맑은 고딕" panose="020B0503020000020004" pitchFamily="50" charset="-127"/>
                        </a:rPr>
                        <a:t>로그인 필요</a:t>
                      </a:r>
                      <a:endParaRPr lang="en-US" altLang="ko-KR" sz="9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8800" marB="288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0982067"/>
                  </a:ext>
                </a:extLst>
              </a:tr>
              <a:tr h="211749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bel" panose="02000506030000020004"/>
                          <a:ea typeface="맑은 고딕" panose="020B0503020000020004" pitchFamily="50" charset="-127"/>
                        </a:rPr>
                        <a:t>좋아요 모아 보기</a:t>
                      </a:r>
                    </a:p>
                  </a:txBody>
                  <a:tcPr marL="21600" marR="21600" marT="28800" marB="288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bel" panose="02000506030000020004"/>
                          <a:ea typeface="맑은 고딕" panose="020B0503020000020004" pitchFamily="50" charset="-127"/>
                        </a:rPr>
                        <a:t>좋아요 한 게시글 출력</a:t>
                      </a:r>
                    </a:p>
                  </a:txBody>
                  <a:tcPr marL="21600" marR="21600" marT="28800" marB="288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bel" panose="02000506030000020004"/>
                          <a:ea typeface="맑은 고딕" panose="020B0503020000020004" pitchFamily="50" charset="-127"/>
                        </a:rPr>
                        <a:t>좋아요 취소</a:t>
                      </a:r>
                    </a:p>
                  </a:txBody>
                  <a:tcPr marL="21600" marR="21600" marT="28800" marB="288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bel" panose="02000506030000020004"/>
                          <a:ea typeface="맑은 고딕" panose="020B0503020000020004" pitchFamily="50" charset="-127"/>
                        </a:rPr>
                        <a:t>내가 좋아요 한 게시글을 한번에 볼 수 있음</a:t>
                      </a:r>
                      <a:endParaRPr lang="en-US" altLang="ko-K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  <a:p>
                      <a:r>
                        <a:rPr lang="ko-KR" altLang="en-U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bel" panose="02000506030000020004"/>
                          <a:ea typeface="맑은 고딕" panose="020B0503020000020004" pitchFamily="50" charset="-127"/>
                        </a:rPr>
                        <a:t>리스트에서 좋아요 취소가능</a:t>
                      </a:r>
                    </a:p>
                  </a:txBody>
                  <a:tcPr marL="21600" marR="21600" marT="28800" marB="288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bel" panose="02000506030000020004"/>
                          <a:ea typeface="맑은 고딕" panose="020B0503020000020004" pitchFamily="50" charset="-127"/>
                        </a:rPr>
                        <a:t>로그인 필요</a:t>
                      </a:r>
                      <a:endParaRPr lang="en-US" altLang="ko-KR" sz="9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8800" marB="288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7736288"/>
                  </a:ext>
                </a:extLst>
              </a:tr>
            </a:tbl>
          </a:graphicData>
        </a:graphic>
      </p:graphicFrame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E7E22316-BF26-416F-AA0E-F6539BCF69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7694100"/>
              </p:ext>
            </p:extLst>
          </p:nvPr>
        </p:nvGraphicFramePr>
        <p:xfrm>
          <a:off x="1148346" y="5784337"/>
          <a:ext cx="9895308" cy="5842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55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3859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385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38915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47336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</a:rPr>
                        <a:t>2DEPTH</a:t>
                      </a:r>
                    </a:p>
                  </a:txBody>
                  <a:tcPr marL="21600" marR="21600" marT="28800" marB="288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</a:rPr>
                        <a:t>3DEPTH</a:t>
                      </a:r>
                    </a:p>
                  </a:txBody>
                  <a:tcPr marL="21600" marR="21600" marT="28800" marB="288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</a:rPr>
                        <a:t>4DEPTH</a:t>
                      </a:r>
                    </a:p>
                  </a:txBody>
                  <a:tcPr marL="21600" marR="21600" marT="28800" marB="288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</a:rPr>
                        <a:t>기능</a:t>
                      </a:r>
                    </a:p>
                  </a:txBody>
                  <a:tcPr marL="21600" marR="21600" marT="28800" marB="288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</a:rPr>
                        <a:t>비고</a:t>
                      </a:r>
                      <a:endParaRPr lang="en-US" sz="900" b="1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8800" marB="288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bel" panose="02000506030000020004"/>
                          <a:ea typeface="맑은 고딕" panose="020B0503020000020004" pitchFamily="50" charset="-127"/>
                        </a:rPr>
                        <a:t>FOLLOW</a:t>
                      </a:r>
                      <a:endPara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8800" marB="288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bel" panose="02000506030000020004"/>
                          <a:ea typeface="맑은 고딕" panose="020B0503020000020004" pitchFamily="50" charset="-127"/>
                        </a:rPr>
                        <a:t>리스트 출력</a:t>
                      </a:r>
                    </a:p>
                  </a:txBody>
                  <a:tcPr marL="21600" marR="21600" marT="28800" marB="288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8800" marB="288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bel" panose="02000506030000020004"/>
                          <a:ea typeface="맑은 고딕" panose="020B0503020000020004" pitchFamily="50" charset="-127"/>
                        </a:rPr>
                        <a:t>내가 이웃 추가한 블로거 및 이웃취소버튼 출력</a:t>
                      </a:r>
                    </a:p>
                  </a:txBody>
                  <a:tcPr marL="21600" marR="21600" marT="28800" marB="288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bel" panose="02000506030000020004"/>
                          <a:ea typeface="맑은 고딕" panose="020B0503020000020004" pitchFamily="50" charset="-127"/>
                        </a:rPr>
                        <a:t>로그인 필요</a:t>
                      </a:r>
                      <a:endParaRPr lang="en-US" altLang="ko-KR" sz="9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8800" marB="288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bel" panose="02000506030000020004"/>
                          <a:ea typeface="맑은 고딕" panose="020B0503020000020004" pitchFamily="50" charset="-127"/>
                        </a:rPr>
                        <a:t>FOLLOWER</a:t>
                      </a:r>
                    </a:p>
                  </a:txBody>
                  <a:tcPr marL="21600" marR="21600" marT="28800" marB="288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bel" panose="02000506030000020004"/>
                          <a:ea typeface="맑은 고딕" panose="020B0503020000020004" pitchFamily="50" charset="-127"/>
                        </a:rPr>
                        <a:t>리스트 출력</a:t>
                      </a:r>
                    </a:p>
                  </a:txBody>
                  <a:tcPr marL="21600" marR="21600" marT="28800" marB="288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8800" marB="288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bel" panose="02000506030000020004"/>
                          <a:ea typeface="맑은 고딕" panose="020B0503020000020004" pitchFamily="50" charset="-127"/>
                        </a:rPr>
                        <a:t>나를 이웃 추가한 블로거 및 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bel" panose="02000506030000020004"/>
                          <a:ea typeface="맑은 고딕" panose="020B0503020000020004" pitchFamily="50" charset="-127"/>
                        </a:rPr>
                        <a:t>FOLLOW 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bel" panose="02000506030000020004"/>
                          <a:ea typeface="맑은 고딕" panose="020B0503020000020004" pitchFamily="50" charset="-127"/>
                        </a:rPr>
                        <a:t>여부 출력</a:t>
                      </a:r>
                    </a:p>
                  </a:txBody>
                  <a:tcPr marL="21600" marR="21600" marT="28800" marB="288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bel" panose="02000506030000020004"/>
                          <a:ea typeface="맑은 고딕" panose="020B0503020000020004" pitchFamily="50" charset="-127"/>
                        </a:rPr>
                        <a:t>로그인 필요</a:t>
                      </a:r>
                      <a:endParaRPr lang="en-US" altLang="ko-KR" sz="9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8800" marB="288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7965947"/>
                  </a:ext>
                </a:extLst>
              </a:tr>
            </a:tbl>
          </a:graphicData>
        </a:graphic>
      </p:graphicFrame>
      <p:grpSp>
        <p:nvGrpSpPr>
          <p:cNvPr id="8" name="그룹 7">
            <a:extLst>
              <a:ext uri="{FF2B5EF4-FFF2-40B4-BE49-F238E27FC236}">
                <a16:creationId xmlns:a16="http://schemas.microsoft.com/office/drawing/2014/main" id="{D6ADE35C-E199-4719-A560-388022BEE31D}"/>
              </a:ext>
            </a:extLst>
          </p:cNvPr>
          <p:cNvGrpSpPr/>
          <p:nvPr/>
        </p:nvGrpSpPr>
        <p:grpSpPr>
          <a:xfrm>
            <a:off x="1153470" y="5464993"/>
            <a:ext cx="2910094" cy="276999"/>
            <a:chOff x="1153470" y="5456604"/>
            <a:chExt cx="2910094" cy="276999"/>
          </a:xfrm>
        </p:grpSpPr>
        <p:sp>
          <p:nvSpPr>
            <p:cNvPr id="37" name="Pentagon 15">
              <a:extLst>
                <a:ext uri="{FF2B5EF4-FFF2-40B4-BE49-F238E27FC236}">
                  <a16:creationId xmlns:a16="http://schemas.microsoft.com/office/drawing/2014/main" id="{33BA7D44-CDBD-41E3-BA69-1B91BCD9EB66}"/>
                </a:ext>
              </a:extLst>
            </p:cNvPr>
            <p:cNvSpPr/>
            <p:nvPr/>
          </p:nvSpPr>
          <p:spPr>
            <a:xfrm>
              <a:off x="1153470" y="5469507"/>
              <a:ext cx="127590" cy="251193"/>
            </a:xfrm>
            <a:prstGeom prst="homePlat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6811835-C4C4-46F6-9170-352F33A70C34}"/>
                </a:ext>
              </a:extLst>
            </p:cNvPr>
            <p:cNvSpPr txBox="1"/>
            <p:nvPr/>
          </p:nvSpPr>
          <p:spPr>
            <a:xfrm>
              <a:off x="1348338" y="5456604"/>
              <a:ext cx="271522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bel" panose="02000506030000020004" pitchFamily="2" charset="0"/>
                  <a:ea typeface="Open Sans" panose="020B0606030504020204" pitchFamily="34" charset="0"/>
                  <a:cs typeface="Open Sans" panose="020B0606030504020204" pitchFamily="34" charset="0"/>
                </a:rPr>
                <a:t>FOLLOW, FOLLOWER (</a:t>
              </a:r>
              <a:r>
                <a:rPr lang="ko-KR" altLang="en-US" sz="12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bel" panose="02000506030000020004" pitchFamily="2" charset="0"/>
                  <a:ea typeface="Open Sans" panose="020B0606030504020204" pitchFamily="34" charset="0"/>
                  <a:cs typeface="Open Sans" panose="020B0606030504020204" pitchFamily="34" charset="0"/>
                </a:rPr>
                <a:t>이웃</a:t>
              </a:r>
              <a:r>
                <a:rPr lang="en-US" altLang="ko-KR" sz="12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bel" panose="02000506030000020004" pitchFamily="2" charset="0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endPara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bel" panose="02000506030000020004" pitchFamily="2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30828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C075061C-ADFD-41E0-8683-CD2A3965E4B3}"/>
              </a:ext>
            </a:extLst>
          </p:cNvPr>
          <p:cNvGrpSpPr/>
          <p:nvPr/>
        </p:nvGrpSpPr>
        <p:grpSpPr>
          <a:xfrm>
            <a:off x="1153470" y="3735290"/>
            <a:ext cx="2910094" cy="276999"/>
            <a:chOff x="1153470" y="3659332"/>
            <a:chExt cx="2910094" cy="276999"/>
          </a:xfrm>
        </p:grpSpPr>
        <p:sp>
          <p:nvSpPr>
            <p:cNvPr id="16" name="Pentagon 15">
              <a:extLst>
                <a:ext uri="{FF2B5EF4-FFF2-40B4-BE49-F238E27FC236}">
                  <a16:creationId xmlns:a16="http://schemas.microsoft.com/office/drawing/2014/main" id="{AC9C87BD-9A5C-4E17-8FE5-6051C51CFB6F}"/>
                </a:ext>
              </a:extLst>
            </p:cNvPr>
            <p:cNvSpPr/>
            <p:nvPr/>
          </p:nvSpPr>
          <p:spPr>
            <a:xfrm>
              <a:off x="1153470" y="3672235"/>
              <a:ext cx="127590" cy="251193"/>
            </a:xfrm>
            <a:prstGeom prst="homePlat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77A6575-916A-4802-BDF4-CB5CD4BE24EE}"/>
                </a:ext>
              </a:extLst>
            </p:cNvPr>
            <p:cNvSpPr txBox="1"/>
            <p:nvPr/>
          </p:nvSpPr>
          <p:spPr>
            <a:xfrm>
              <a:off x="1348338" y="3659332"/>
              <a:ext cx="271522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bel" panose="02000506030000020004" pitchFamily="2" charset="0"/>
                  <a:ea typeface="Open Sans" panose="020B0606030504020204" pitchFamily="34" charset="0"/>
                  <a:cs typeface="Open Sans" panose="020B0606030504020204" pitchFamily="34" charset="0"/>
                </a:rPr>
                <a:t>MESSAGE (</a:t>
              </a:r>
              <a:r>
                <a:rPr lang="ko-KR" altLang="en-US" sz="12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bel" panose="02000506030000020004" pitchFamily="2" charset="0"/>
                  <a:ea typeface="Open Sans" panose="020B0606030504020204" pitchFamily="34" charset="0"/>
                  <a:cs typeface="Open Sans" panose="020B0606030504020204" pitchFamily="34" charset="0"/>
                </a:rPr>
                <a:t>메시지</a:t>
              </a:r>
              <a:r>
                <a:rPr lang="en-US" altLang="ko-KR" sz="12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bel" panose="02000506030000020004" pitchFamily="2" charset="0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endPara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bel" panose="02000506030000020004" pitchFamily="2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66F11DC4-44E9-42AA-A1B5-8D2F4467D3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8799992"/>
              </p:ext>
            </p:extLst>
          </p:nvPr>
        </p:nvGraphicFramePr>
        <p:xfrm>
          <a:off x="1147793" y="4067137"/>
          <a:ext cx="9896415" cy="23014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538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38915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47336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4617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</a:rPr>
                        <a:t>2DEPTH</a:t>
                      </a:r>
                    </a:p>
                  </a:txBody>
                  <a:tcPr marL="21600" marR="21600" marT="28800" marB="288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</a:rPr>
                        <a:t>3DEPTH</a:t>
                      </a:r>
                    </a:p>
                  </a:txBody>
                  <a:tcPr marL="21600" marR="21600" marT="28800" marB="288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</a:rPr>
                        <a:t>4DEPTH</a:t>
                      </a:r>
                    </a:p>
                  </a:txBody>
                  <a:tcPr marL="21600" marR="21600" marT="28800" marB="288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</a:rPr>
                        <a:t>기능</a:t>
                      </a:r>
                    </a:p>
                  </a:txBody>
                  <a:tcPr marL="21600" marR="21600" marT="28800" marB="288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</a:rPr>
                        <a:t>비고</a:t>
                      </a:r>
                      <a:endParaRPr lang="en-US" sz="900" b="1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8800" marB="288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61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bel" panose="02000506030000020004"/>
                          <a:ea typeface="맑은 고딕" panose="020B0503020000020004" pitchFamily="50" charset="-127"/>
                        </a:rPr>
                        <a:t>메시지 알림</a:t>
                      </a:r>
                    </a:p>
                  </a:txBody>
                  <a:tcPr marL="21600" marR="21600" marT="28800" marB="288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8800" marB="288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8800" marB="288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bel" panose="02000506030000020004"/>
                          <a:ea typeface="맑은 고딕" panose="020B0503020000020004" pitchFamily="50" charset="-127"/>
                        </a:rPr>
                        <a:t>새로운 메시지 개수 출력</a:t>
                      </a:r>
                    </a:p>
                  </a:txBody>
                  <a:tcPr marL="21600" marR="21600" marT="28800" marB="288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bel" panose="02000506030000020004"/>
                          <a:ea typeface="맑은 고딕" panose="020B0503020000020004" pitchFamily="50" charset="-127"/>
                        </a:rPr>
                        <a:t>로그인 필요</a:t>
                      </a:r>
                      <a:endParaRPr lang="en-US" altLang="ko-KR" sz="9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8800" marB="288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73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bel" panose="02000506030000020004"/>
                          <a:ea typeface="맑은 고딕" panose="020B0503020000020004" pitchFamily="50" charset="-127"/>
                        </a:rPr>
                        <a:t>안 읽은 메시지</a:t>
                      </a:r>
                    </a:p>
                  </a:txBody>
                  <a:tcPr marL="21600" marR="21600" marT="28800" marB="288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bel" panose="02000506030000020004"/>
                          <a:ea typeface="맑은 고딕" panose="020B0503020000020004" pitchFamily="50" charset="-127"/>
                        </a:rPr>
                        <a:t>리스트 출력</a:t>
                      </a:r>
                    </a:p>
                  </a:txBody>
                  <a:tcPr marL="21600" marR="21600" marT="28800" marB="288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8800" marB="288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bel" panose="02000506030000020004"/>
                          <a:ea typeface="맑은 고딕" panose="020B0503020000020004" pitchFamily="50" charset="-127"/>
                        </a:rPr>
                        <a:t>읽지않은 메시지 상위 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bel" panose="02000506030000020004"/>
                          <a:ea typeface="맑은 고딕" panose="020B0503020000020004" pitchFamily="50" charset="-127"/>
                        </a:rPr>
                        <a:t>5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bel" panose="02000506030000020004"/>
                          <a:ea typeface="맑은 고딕" panose="020B0503020000020004" pitchFamily="50" charset="-127"/>
                        </a:rPr>
                        <a:t>개 출력</a:t>
                      </a:r>
                    </a:p>
                  </a:txBody>
                  <a:tcPr marL="21600" marR="21600" marT="28800" marB="288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bel" panose="02000506030000020004"/>
                          <a:ea typeface="맑은 고딕" panose="020B0503020000020004" pitchFamily="50" charset="-127"/>
                        </a:rPr>
                        <a:t>로그인 필요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bel" panose="02000506030000020004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bel" panose="02000506030000020004"/>
                          <a:ea typeface="맑은 고딕" panose="020B0503020000020004" pitchFamily="50" charset="-127"/>
                        </a:rPr>
                        <a:t>제목 클릭 시 상세화면 이동</a:t>
                      </a:r>
                      <a:endParaRPr lang="en-US" altLang="ko-KR" sz="9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bel" panose="02000506030000020004"/>
                          <a:ea typeface="맑은 고딕" panose="020B0503020000020004" pitchFamily="50" charset="-127"/>
                        </a:rPr>
                        <a:t>닉네임 클릭 시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bel" panose="02000506030000020004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bel" panose="02000506030000020004"/>
                          <a:ea typeface="맑은 고딕" panose="020B0503020000020004" pitchFamily="50" charset="-127"/>
                        </a:rPr>
                        <a:t>해당 블로그로 이동</a:t>
                      </a:r>
                      <a:endParaRPr lang="en-US" altLang="ko-K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8800" marB="288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7965947"/>
                  </a:ext>
                </a:extLst>
              </a:tr>
              <a:tr h="257346">
                <a:tc rowSpan="6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bel" panose="02000506030000020004"/>
                          <a:ea typeface="맑은 고딕" panose="020B0503020000020004" pitchFamily="50" charset="-127"/>
                        </a:rPr>
                        <a:t>메시지 함</a:t>
                      </a:r>
                    </a:p>
                  </a:txBody>
                  <a:tcPr marL="21600" marR="21600" marT="28800" marB="288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bel" panose="02000506030000020004"/>
                          <a:ea typeface="맑은 고딕" panose="020B0503020000020004" pitchFamily="50" charset="-127"/>
                        </a:rPr>
                        <a:t>받은 메시지 리스트</a:t>
                      </a:r>
                    </a:p>
                  </a:txBody>
                  <a:tcPr marL="21600" marR="21600" marT="28800" marB="288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bel" panose="02000506030000020004"/>
                          <a:ea typeface="맑은 고딕" panose="020B0503020000020004" pitchFamily="50" charset="-127"/>
                        </a:rPr>
                        <a:t>메시지 상세</a:t>
                      </a:r>
                    </a:p>
                  </a:txBody>
                  <a:tcPr marL="21600" marR="21600" marT="28800" marB="288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bel" panose="02000506030000020004"/>
                          <a:ea typeface="맑은 고딕" panose="020B0503020000020004" pitchFamily="50" charset="-127"/>
                        </a:rPr>
                        <a:t>메시지 내용 및 처음 확인한 시간 출력</a:t>
                      </a:r>
                    </a:p>
                  </a:txBody>
                  <a:tcPr marL="21600" marR="21600" marT="28800" marB="288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bel" panose="02000506030000020004"/>
                          <a:ea typeface="맑은 고딕" panose="020B0503020000020004" pitchFamily="50" charset="-127"/>
                        </a:rPr>
                        <a:t>로그인 필요</a:t>
                      </a:r>
                      <a:endParaRPr lang="en-US" altLang="ko-KR" sz="9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bel" panose="02000506030000020004"/>
                          <a:ea typeface="맑은 고딕" panose="020B0503020000020004" pitchFamily="50" charset="-127"/>
                        </a:rPr>
                        <a:t>닉네임 클릭 시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bel" panose="02000506030000020004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bel" panose="02000506030000020004"/>
                          <a:ea typeface="맑은 고딕" panose="020B0503020000020004" pitchFamily="50" charset="-127"/>
                        </a:rPr>
                        <a:t>해당 블로그로 이동</a:t>
                      </a:r>
                    </a:p>
                  </a:txBody>
                  <a:tcPr marL="21600" marR="21600" marT="28800" marB="288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51533999"/>
                  </a:ext>
                </a:extLst>
              </a:tr>
              <a:tr h="146179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1600" marR="21600" marT="21600" marB="21600" anchor="ctr">
                    <a:lnT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1600" marR="21600" marT="21600" marB="21600" anchor="ctr">
                    <a:lnT w="12700" cap="flat" cmpd="sng" algn="ctr">
                      <a:solidFill>
                        <a:schemeClr val="bg2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bel" panose="02000506030000020004"/>
                          <a:ea typeface="맑은 고딕" panose="020B0503020000020004" pitchFamily="50" charset="-127"/>
                        </a:rPr>
                        <a:t>메시지 답변</a:t>
                      </a:r>
                    </a:p>
                  </a:txBody>
                  <a:tcPr marL="21600" marR="21600" marT="28800" marB="288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bel" panose="02000506030000020004"/>
                          <a:ea typeface="맑은 고딕" panose="020B0503020000020004" pitchFamily="50" charset="-127"/>
                        </a:rPr>
                        <a:t>답장 보내기</a:t>
                      </a:r>
                    </a:p>
                  </a:txBody>
                  <a:tcPr marL="21600" marR="21600" marT="28800" marB="288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bel" panose="02000506030000020004"/>
                          <a:ea typeface="맑은 고딕" panose="020B0503020000020004" pitchFamily="50" charset="-127"/>
                        </a:rPr>
                        <a:t>로그인 필요</a:t>
                      </a:r>
                      <a:endParaRPr lang="en-US" altLang="ko-KR" sz="9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8800" marB="288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0566681"/>
                  </a:ext>
                </a:extLst>
              </a:tr>
              <a:tr h="25734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1600" marR="21600" marT="21600" marB="21600" anchor="ctr">
                    <a:lnT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1600" marR="21600" marT="21600" marB="21600" anchor="ctr">
                    <a:lnT w="12700" cap="flat" cmpd="sng" algn="ctr">
                      <a:solidFill>
                        <a:schemeClr val="bg2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bel" panose="02000506030000020004"/>
                          <a:ea typeface="맑은 고딕" panose="020B0503020000020004" pitchFamily="50" charset="-127"/>
                        </a:rPr>
                        <a:t>메시지 삭제</a:t>
                      </a:r>
                    </a:p>
                  </a:txBody>
                  <a:tcPr marL="21600" marR="21600" marT="28800" marB="288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bel" panose="02000506030000020004"/>
                          <a:ea typeface="맑은 고딕" panose="020B0503020000020004" pitchFamily="50" charset="-127"/>
                        </a:rPr>
                        <a:t>받은 메시지에서 삭제</a:t>
                      </a:r>
                    </a:p>
                  </a:txBody>
                  <a:tcPr marL="21600" marR="21600" marT="28800" marB="288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bel" panose="02000506030000020004"/>
                          <a:ea typeface="맑은 고딕" panose="020B0503020000020004" pitchFamily="50" charset="-127"/>
                        </a:rPr>
                        <a:t>로그인 필요</a:t>
                      </a:r>
                      <a:endParaRPr lang="en-US" altLang="ko-KR" sz="9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bel" panose="02000506030000020004"/>
                          <a:ea typeface="맑은 고딕" panose="020B0503020000020004" pitchFamily="50" charset="-127"/>
                        </a:rPr>
                        <a:t>보낸 이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bel" panose="02000506030000020004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bel" panose="02000506030000020004"/>
                          <a:ea typeface="맑은 고딕" panose="020B0503020000020004" pitchFamily="50" charset="-127"/>
                        </a:rPr>
                        <a:t>받은 이 모두 삭제한 경우 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bel" panose="02000506030000020004"/>
                          <a:ea typeface="맑은 고딕" panose="020B0503020000020004" pitchFamily="50" charset="-127"/>
                        </a:rPr>
                        <a:t>DB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bel" panose="02000506030000020004"/>
                          <a:ea typeface="맑은 고딕" panose="020B0503020000020004" pitchFamily="50" charset="-127"/>
                        </a:rPr>
                        <a:t>삭제</a:t>
                      </a:r>
                      <a:endParaRPr lang="en-US" altLang="ko-K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8800" marB="288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4007205"/>
                  </a:ext>
                </a:extLst>
              </a:tr>
              <a:tr h="146179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1600" marR="21600" marT="21600" marB="21600" anchor="ctr">
                    <a:lnT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bel" panose="02000506030000020004"/>
                          <a:ea typeface="맑은 고딕" panose="020B0503020000020004" pitchFamily="50" charset="-127"/>
                        </a:rPr>
                        <a:t>보낸 메시지 리스트</a:t>
                      </a:r>
                    </a:p>
                  </a:txBody>
                  <a:tcPr marL="21600" marR="21600" marT="28800" marB="288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bel" panose="02000506030000020004"/>
                          <a:ea typeface="맑은 고딕" panose="020B0503020000020004" pitchFamily="50" charset="-127"/>
                        </a:rPr>
                        <a:t>메시지 상세</a:t>
                      </a:r>
                    </a:p>
                  </a:txBody>
                  <a:tcPr marL="21600" marR="21600" marT="28800" marB="288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bel" panose="02000506030000020004"/>
                          <a:ea typeface="맑은 고딕" panose="020B0503020000020004" pitchFamily="50" charset="-127"/>
                        </a:rPr>
                        <a:t>메시지 내용 및 읽음 여부 출력</a:t>
                      </a:r>
                    </a:p>
                  </a:txBody>
                  <a:tcPr marL="21600" marR="21600" marT="28800" marB="288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bel" panose="02000506030000020004"/>
                          <a:ea typeface="맑은 고딕" panose="020B0503020000020004" pitchFamily="50" charset="-127"/>
                        </a:rPr>
                        <a:t>로그인 필요</a:t>
                      </a:r>
                      <a:endParaRPr lang="en-US" altLang="ko-KR" sz="9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8800" marB="288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5773698"/>
                  </a:ext>
                </a:extLst>
              </a:tr>
              <a:tr h="146179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1600" marR="21600" marT="21600" marB="21600" anchor="ctr">
                    <a:lnT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1600" marR="21600" marT="21600" marB="21600" anchor="ctr">
                    <a:lnT w="12700" cap="flat" cmpd="sng" algn="ctr">
                      <a:solidFill>
                        <a:schemeClr val="bg2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bel" panose="02000506030000020004"/>
                          <a:ea typeface="맑은 고딕" panose="020B0503020000020004" pitchFamily="50" charset="-127"/>
                        </a:rPr>
                        <a:t>메시지 발송</a:t>
                      </a:r>
                    </a:p>
                  </a:txBody>
                  <a:tcPr marL="21600" marR="21600" marT="28800" marB="288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bel" panose="02000506030000020004"/>
                          <a:ea typeface="맑은 고딕" panose="020B0503020000020004" pitchFamily="50" charset="-127"/>
                        </a:rPr>
                        <a:t>다른 내용으로 추가 메시지 전송 가능</a:t>
                      </a:r>
                    </a:p>
                  </a:txBody>
                  <a:tcPr marL="21600" marR="21600" marT="28800" marB="288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bel" panose="02000506030000020004"/>
                          <a:ea typeface="맑은 고딕" panose="020B0503020000020004" pitchFamily="50" charset="-127"/>
                        </a:rPr>
                        <a:t>로그인 필요</a:t>
                      </a:r>
                      <a:endParaRPr lang="en-US" altLang="ko-KR" sz="9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8800" marB="288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85954948"/>
                  </a:ext>
                </a:extLst>
              </a:tr>
              <a:tr h="25734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1600" marR="21600" marT="21600" marB="21600" anchor="ctr">
                    <a:lnT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1600" marR="21600" marT="21600" marB="21600" anchor="ctr">
                    <a:lnT w="12700" cap="flat" cmpd="sng" algn="ctr">
                      <a:solidFill>
                        <a:schemeClr val="bg2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bel" panose="02000506030000020004"/>
                          <a:ea typeface="맑은 고딕" panose="020B0503020000020004" pitchFamily="50" charset="-127"/>
                        </a:rPr>
                        <a:t>메시지 삭제</a:t>
                      </a:r>
                    </a:p>
                  </a:txBody>
                  <a:tcPr marL="21600" marR="21600" marT="28800" marB="288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bel" panose="02000506030000020004"/>
                          <a:ea typeface="맑은 고딕" panose="020B0503020000020004" pitchFamily="50" charset="-127"/>
                        </a:rPr>
                        <a:t>보낸 메시지에서 삭제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bel" panose="02000506030000020004"/>
                          <a:ea typeface="맑은 고딕" panose="020B0503020000020004" pitchFamily="50" charset="-127"/>
                        </a:rPr>
                        <a:t>. 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bel" panose="02000506030000020004"/>
                          <a:ea typeface="맑은 고딕" panose="020B0503020000020004" pitchFamily="50" charset="-127"/>
                        </a:rPr>
                        <a:t>받는 사람에게는 삭제되지 않음</a:t>
                      </a:r>
                    </a:p>
                  </a:txBody>
                  <a:tcPr marL="21600" marR="21600" marT="28800" marB="288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bel" panose="02000506030000020004"/>
                          <a:ea typeface="맑은 고딕" panose="020B0503020000020004" pitchFamily="50" charset="-127"/>
                        </a:rPr>
                        <a:t>로그인 필요</a:t>
                      </a:r>
                      <a:endParaRPr lang="en-US" altLang="ko-KR" sz="9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bel" panose="02000506030000020004"/>
                          <a:ea typeface="맑은 고딕" panose="020B0503020000020004" pitchFamily="50" charset="-127"/>
                        </a:rPr>
                        <a:t>보낸 이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bel" panose="02000506030000020004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bel" panose="02000506030000020004"/>
                          <a:ea typeface="맑은 고딕" panose="020B0503020000020004" pitchFamily="50" charset="-127"/>
                        </a:rPr>
                        <a:t>받은 이 모두 삭제한 경우 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bel" panose="02000506030000020004"/>
                          <a:ea typeface="맑은 고딕" panose="020B0503020000020004" pitchFamily="50" charset="-127"/>
                        </a:rPr>
                        <a:t>DB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bel" panose="02000506030000020004"/>
                          <a:ea typeface="맑은 고딕" panose="020B0503020000020004" pitchFamily="50" charset="-127"/>
                        </a:rPr>
                        <a:t>삭제</a:t>
                      </a:r>
                      <a:endParaRPr lang="en-US" altLang="ko-K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8800" marB="288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8804552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6CA3D85F-A6FC-4605-8AF9-9E28C3A820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1336641"/>
              </p:ext>
            </p:extLst>
          </p:nvPr>
        </p:nvGraphicFramePr>
        <p:xfrm>
          <a:off x="1147793" y="1397189"/>
          <a:ext cx="9896415" cy="20271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538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38915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47336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1190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</a:rPr>
                        <a:t>2DEPTH</a:t>
                      </a:r>
                    </a:p>
                  </a:txBody>
                  <a:tcPr marL="21600" marR="21600" marT="28800" marB="288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</a:rPr>
                        <a:t>3DEPTH</a:t>
                      </a:r>
                    </a:p>
                  </a:txBody>
                  <a:tcPr marL="21600" marR="21600" marT="28800" marB="288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</a:rPr>
                        <a:t>4DEPTH</a:t>
                      </a:r>
                    </a:p>
                  </a:txBody>
                  <a:tcPr marL="21600" marR="21600" marT="28800" marB="288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</a:rPr>
                        <a:t>기능</a:t>
                      </a:r>
                    </a:p>
                  </a:txBody>
                  <a:tcPr marL="21600" marR="21600" marT="28800" marB="288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bel" panose="02000506030000020004"/>
                          <a:ea typeface="맑은 고딕" panose="020B0503020000020004" pitchFamily="50" charset="-127"/>
                        </a:rPr>
                        <a:t>비고</a:t>
                      </a:r>
                      <a:endParaRPr lang="en-US" sz="900" b="1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8800" marB="288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69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bel" panose="02000506030000020004"/>
                          <a:ea typeface="맑은 고딕" panose="020B0503020000020004" pitchFamily="50" charset="-127"/>
                        </a:rPr>
                        <a:t>전체 리스트 출력</a:t>
                      </a:r>
                    </a:p>
                  </a:txBody>
                  <a:tcPr marL="21600" marR="21600" marT="28800" marB="288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bel" panose="02000506030000020004"/>
                          <a:ea typeface="맑은 고딕" panose="020B0503020000020004" pitchFamily="50" charset="-127"/>
                        </a:rPr>
                        <a:t>방명록 내용</a:t>
                      </a:r>
                    </a:p>
                  </a:txBody>
                  <a:tcPr marL="21600" marR="21600" marT="28800" marB="288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8800" marB="288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bel" panose="02000506030000020004"/>
                          <a:ea typeface="맑은 고딕" panose="020B0503020000020004" pitchFamily="50" charset="-127"/>
                        </a:rPr>
                        <a:t>페이지당 방명록 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bel" panose="02000506030000020004"/>
                          <a:ea typeface="맑은 고딕" panose="020B0503020000020004" pitchFamily="50" charset="-127"/>
                        </a:rPr>
                        <a:t>15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bel" panose="02000506030000020004"/>
                          <a:ea typeface="맑은 고딕" panose="020B0503020000020004" pitchFamily="50" charset="-127"/>
                        </a:rPr>
                        <a:t>개씩 출력</a:t>
                      </a:r>
                    </a:p>
                  </a:txBody>
                  <a:tcPr marL="21600" marR="21600" marT="28800" marB="288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bel" panose="02000506030000020004"/>
                          <a:ea typeface="맑은 고딕" panose="020B0503020000020004" pitchFamily="50" charset="-127"/>
                          <a:cs typeface="+mn-cs"/>
                        </a:rPr>
                        <a:t>화면 하단에 보여지는 페이지 개수는 </a:t>
                      </a:r>
                      <a:r>
                        <a:rPr lang="en-US" altLang="ko-KR" sz="9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bel" panose="02000506030000020004"/>
                          <a:ea typeface="맑은 고딕" panose="020B0503020000020004" pitchFamily="50" charset="-127"/>
                          <a:cs typeface="+mn-cs"/>
                        </a:rPr>
                        <a:t>10</a:t>
                      </a:r>
                      <a:r>
                        <a:rPr lang="ko-KR" altLang="en-US" sz="9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bel" panose="02000506030000020004"/>
                          <a:ea typeface="맑은 고딕" panose="020B0503020000020004" pitchFamily="50" charset="-127"/>
                          <a:cs typeface="+mn-cs"/>
                        </a:rPr>
                        <a:t>개</a:t>
                      </a:r>
                      <a:endParaRPr lang="en-US" altLang="ko-KR" sz="90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bel" panose="02000506030000020004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bel" panose="02000506030000020004"/>
                          <a:ea typeface="맑은 고딕" panose="020B0503020000020004" pitchFamily="50" charset="-127"/>
                          <a:cs typeface="+mn-cs"/>
                        </a:rPr>
                        <a:t>비밀 방명록은 블로그 주인만 볼 수 있음</a:t>
                      </a:r>
                    </a:p>
                  </a:txBody>
                  <a:tcPr marL="21600" marR="21600" marT="28800" marB="288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8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bel" panose="02000506030000020004"/>
                          <a:ea typeface="맑은 고딕" panose="020B0503020000020004" pitchFamily="50" charset="-127"/>
                        </a:rPr>
                        <a:t>방명록 검색</a:t>
                      </a:r>
                    </a:p>
                  </a:txBody>
                  <a:tcPr marL="21600" marR="21600" marT="28800" marB="288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bel" panose="02000506030000020004"/>
                          <a:ea typeface="맑은 고딕" panose="020B0503020000020004" pitchFamily="50" charset="-127"/>
                        </a:rPr>
                        <a:t>검색 결과 출력</a:t>
                      </a:r>
                    </a:p>
                  </a:txBody>
                  <a:tcPr marL="21600" marR="21600" marT="28800" marB="288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8800" marB="288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bel" panose="02000506030000020004"/>
                          <a:ea typeface="맑은 고딕" panose="020B0503020000020004" pitchFamily="50" charset="-127"/>
                        </a:rPr>
                        <a:t>블로그에 등록된 방명록 통합 검색</a:t>
                      </a:r>
                    </a:p>
                  </a:txBody>
                  <a:tcPr marL="21600" marR="21600" marT="28800" marB="288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bel" panose="02000506030000020004"/>
                          <a:ea typeface="맑은 고딕" panose="020B0503020000020004" pitchFamily="50" charset="-127"/>
                        </a:rPr>
                        <a:t>별명</a:t>
                      </a:r>
                      <a:r>
                        <a:rPr lang="en-US" altLang="ko-KR" sz="9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bel" panose="02000506030000020004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9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bel" panose="02000506030000020004"/>
                          <a:ea typeface="맑은 고딕" panose="020B0503020000020004" pitchFamily="50" charset="-127"/>
                        </a:rPr>
                        <a:t>내용</a:t>
                      </a:r>
                      <a:endParaRPr lang="en-US" altLang="ko-KR" sz="9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8800" marB="288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7965947"/>
                  </a:ext>
                </a:extLst>
              </a:tr>
              <a:tr h="141831"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8800" marB="288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bel" panose="02000506030000020004"/>
                          <a:ea typeface="맑은 고딕" panose="020B0503020000020004" pitchFamily="50" charset="-127"/>
                        </a:rPr>
                        <a:t>방명록 댓글</a:t>
                      </a:r>
                    </a:p>
                  </a:txBody>
                  <a:tcPr marL="21600" marR="21600" marT="28800" marB="288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bel" panose="02000506030000020004"/>
                          <a:ea typeface="맑은 고딕" panose="020B0503020000020004" pitchFamily="50" charset="-127"/>
                        </a:rPr>
                        <a:t>방명록 댓글 등록</a:t>
                      </a:r>
                    </a:p>
                  </a:txBody>
                  <a:tcPr marL="21600" marR="21600" marT="28800" marB="288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bel" panose="02000506030000020004"/>
                          <a:ea typeface="맑은 고딕" panose="020B0503020000020004" pitchFamily="50" charset="-127"/>
                        </a:rPr>
                        <a:t>방명록 댓글 등록</a:t>
                      </a:r>
                    </a:p>
                  </a:txBody>
                  <a:tcPr marL="21600" marR="21600" marT="28800" marB="288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bel" panose="02000506030000020004"/>
                          <a:ea typeface="맑은 고딕" panose="020B0503020000020004" pitchFamily="50" charset="-127"/>
                        </a:rPr>
                        <a:t>로그인 필요</a:t>
                      </a:r>
                      <a:endParaRPr lang="en-US" altLang="ko-KR" sz="9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8800" marB="288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51533999"/>
                  </a:ext>
                </a:extLst>
              </a:tr>
              <a:tr h="141831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2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bel" panose="02000506030000020004"/>
                          <a:ea typeface="맑은 고딕" panose="020B0503020000020004" pitchFamily="50" charset="-127"/>
                        </a:rPr>
                        <a:t>방명록 댓글 수정</a:t>
                      </a:r>
                    </a:p>
                  </a:txBody>
                  <a:tcPr marL="21600" marR="21600" marT="28800" marB="288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bel" panose="02000506030000020004"/>
                          <a:ea typeface="맑은 고딕" panose="020B0503020000020004" pitchFamily="50" charset="-127"/>
                        </a:rPr>
                        <a:t>내가 등록한 댓글 내용 수정</a:t>
                      </a:r>
                    </a:p>
                  </a:txBody>
                  <a:tcPr marL="21600" marR="21600" marT="28800" marB="288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bel" panose="02000506030000020004"/>
                          <a:ea typeface="맑은 고딕" panose="020B0503020000020004" pitchFamily="50" charset="-127"/>
                        </a:rPr>
                        <a:t>로그인 필요</a:t>
                      </a:r>
                      <a:endParaRPr lang="en-US" altLang="ko-KR" sz="9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8800" marB="288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5773698"/>
                  </a:ext>
                </a:extLst>
              </a:tr>
              <a:tr h="141831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2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bel" panose="02000506030000020004"/>
                          <a:ea typeface="맑은 고딕" panose="020B0503020000020004" pitchFamily="50" charset="-127"/>
                        </a:rPr>
                        <a:t>방명록 댓글 삭제</a:t>
                      </a:r>
                    </a:p>
                  </a:txBody>
                  <a:tcPr marL="21600" marR="21600" marT="28800" marB="288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bel" panose="02000506030000020004"/>
                          <a:ea typeface="맑은 고딕" panose="020B0503020000020004" pitchFamily="50" charset="-127"/>
                        </a:rPr>
                        <a:t>내가 등록한 댓글 삭제</a:t>
                      </a:r>
                      <a:endParaRPr lang="en-US" altLang="ko-K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8800" marB="288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bel" panose="02000506030000020004"/>
                          <a:ea typeface="맑은 고딕" panose="020B0503020000020004" pitchFamily="50" charset="-127"/>
                        </a:rPr>
                        <a:t>로그인 필요</a:t>
                      </a:r>
                      <a:endParaRPr lang="en-US" altLang="ko-KR" sz="9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8800" marB="288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6708519"/>
                  </a:ext>
                </a:extLst>
              </a:tr>
              <a:tr h="1418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bel" panose="02000506030000020004"/>
                          <a:ea typeface="맑은 고딕" panose="020B0503020000020004" pitchFamily="50" charset="-127"/>
                        </a:rPr>
                        <a:t>방명록 등록</a:t>
                      </a:r>
                    </a:p>
                  </a:txBody>
                  <a:tcPr marL="21600" marR="21600" marT="28800" marB="288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8800" marB="288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8800" marB="288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bel" panose="02000506030000020004"/>
                          <a:ea typeface="맑은 고딕" panose="020B0503020000020004" pitchFamily="50" charset="-127"/>
                        </a:rPr>
                        <a:t>일반 방명록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bel" panose="02000506030000020004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bel" panose="02000506030000020004"/>
                          <a:ea typeface="맑은 고딕" panose="020B0503020000020004" pitchFamily="50" charset="-127"/>
                        </a:rPr>
                        <a:t>비밀 방명록 등록</a:t>
                      </a:r>
                    </a:p>
                  </a:txBody>
                  <a:tcPr marL="21600" marR="21600" marT="28800" marB="288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bel" panose="02000506030000020004"/>
                          <a:ea typeface="맑은 고딕" panose="020B0503020000020004" pitchFamily="50" charset="-127"/>
                        </a:rPr>
                        <a:t>로그인 필요</a:t>
                      </a:r>
                      <a:endParaRPr lang="en-US" altLang="ko-KR" sz="9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8800" marB="288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0610133"/>
                  </a:ext>
                </a:extLst>
              </a:tr>
              <a:tr h="141831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bel" panose="02000506030000020004"/>
                          <a:ea typeface="맑은 고딕" panose="020B0503020000020004" pitchFamily="50" charset="-127"/>
                        </a:rPr>
                        <a:t>방명록 수정</a:t>
                      </a:r>
                    </a:p>
                  </a:txBody>
                  <a:tcPr marL="21600" marR="21600" marT="28800" marB="288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8800" marB="288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8800" marB="288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bel" panose="02000506030000020004"/>
                          <a:ea typeface="맑은 고딕" panose="020B0503020000020004" pitchFamily="50" charset="-127"/>
                        </a:rPr>
                        <a:t>내가 등록한 일반 방명록 및 비밀 방명록 내용 수정</a:t>
                      </a:r>
                    </a:p>
                  </a:txBody>
                  <a:tcPr marL="21600" marR="21600" marT="28800" marB="288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bel" panose="02000506030000020004"/>
                          <a:ea typeface="맑은 고딕" panose="020B0503020000020004" pitchFamily="50" charset="-127"/>
                        </a:rPr>
                        <a:t>로그인 필요</a:t>
                      </a:r>
                      <a:endParaRPr lang="en-US" altLang="ko-KR" sz="9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8800" marB="288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3867446"/>
                  </a:ext>
                </a:extLst>
              </a:tr>
              <a:tr h="22693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bel" panose="02000506030000020004"/>
                          <a:ea typeface="맑은 고딕" panose="020B0503020000020004" pitchFamily="50" charset="-127"/>
                        </a:rPr>
                        <a:t>방명록 삭제</a:t>
                      </a:r>
                    </a:p>
                  </a:txBody>
                  <a:tcPr marL="21600" marR="21600" marT="28800" marB="288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8800" marB="288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8800" marB="288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bel" panose="02000506030000020004"/>
                          <a:ea typeface="맑은 고딕" panose="020B0503020000020004" pitchFamily="50" charset="-127"/>
                        </a:rPr>
                        <a:t>내가 등록한 방명록 삭제</a:t>
                      </a:r>
                      <a:endParaRPr lang="en-US" altLang="ko-K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bel" panose="02000506030000020004"/>
                          <a:ea typeface="맑은 고딕" panose="020B0503020000020004" pitchFamily="50" charset="-127"/>
                        </a:rPr>
                        <a:t>나의 방명록에서는 다른 사람의 방명록도 삭제할 수 있음</a:t>
                      </a:r>
                    </a:p>
                  </a:txBody>
                  <a:tcPr marL="21600" marR="21600" marT="28800" marB="288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bel" panose="02000506030000020004"/>
                          <a:ea typeface="맑은 고딕" panose="020B0503020000020004" pitchFamily="50" charset="-127"/>
                        </a:rPr>
                        <a:t>로그인 필요</a:t>
                      </a:r>
                      <a:endParaRPr lang="en-US" altLang="ko-KR" sz="9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bel" panose="02000506030000020004"/>
                        <a:ea typeface="맑은 고딕" panose="020B0503020000020004" pitchFamily="50" charset="-127"/>
                      </a:endParaRPr>
                    </a:p>
                  </a:txBody>
                  <a:tcPr marL="21600" marR="21600" marT="28800" marB="288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7734010"/>
                  </a:ext>
                </a:extLst>
              </a:tr>
            </a:tbl>
          </a:graphicData>
        </a:graphic>
      </p:graphicFrame>
      <p:grpSp>
        <p:nvGrpSpPr>
          <p:cNvPr id="2" name="그룹 1">
            <a:extLst>
              <a:ext uri="{FF2B5EF4-FFF2-40B4-BE49-F238E27FC236}">
                <a16:creationId xmlns:a16="http://schemas.microsoft.com/office/drawing/2014/main" id="{0D6C50FD-A9AF-4E0D-ADB0-B699338175AA}"/>
              </a:ext>
            </a:extLst>
          </p:cNvPr>
          <p:cNvGrpSpPr/>
          <p:nvPr/>
        </p:nvGrpSpPr>
        <p:grpSpPr>
          <a:xfrm>
            <a:off x="1153470" y="1073331"/>
            <a:ext cx="2910094" cy="276999"/>
            <a:chOff x="1153470" y="1082851"/>
            <a:chExt cx="2910094" cy="276999"/>
          </a:xfrm>
        </p:grpSpPr>
        <p:sp>
          <p:nvSpPr>
            <p:cNvPr id="7" name="Pentagon 15">
              <a:extLst>
                <a:ext uri="{FF2B5EF4-FFF2-40B4-BE49-F238E27FC236}">
                  <a16:creationId xmlns:a16="http://schemas.microsoft.com/office/drawing/2014/main" id="{91D17D42-7C49-4208-9B7D-532B17675C7C}"/>
                </a:ext>
              </a:extLst>
            </p:cNvPr>
            <p:cNvSpPr/>
            <p:nvPr/>
          </p:nvSpPr>
          <p:spPr>
            <a:xfrm>
              <a:off x="1153470" y="1095754"/>
              <a:ext cx="127590" cy="251193"/>
            </a:xfrm>
            <a:prstGeom prst="homePlat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60B327E-D00D-46E0-9124-6A1DB1D89EB3}"/>
                </a:ext>
              </a:extLst>
            </p:cNvPr>
            <p:cNvSpPr txBox="1"/>
            <p:nvPr/>
          </p:nvSpPr>
          <p:spPr>
            <a:xfrm>
              <a:off x="1348338" y="1082851"/>
              <a:ext cx="271522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bel" panose="02000506030000020004" pitchFamily="2" charset="0"/>
                  <a:ea typeface="Open Sans" panose="020B0606030504020204" pitchFamily="34" charset="0"/>
                  <a:cs typeface="Open Sans" panose="020B0606030504020204" pitchFamily="34" charset="0"/>
                </a:rPr>
                <a:t>GUEST (</a:t>
              </a:r>
              <a:r>
                <a:rPr lang="ko-KR" altLang="en-US" sz="12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bel" panose="02000506030000020004" pitchFamily="2" charset="0"/>
                  <a:ea typeface="Open Sans" panose="020B0606030504020204" pitchFamily="34" charset="0"/>
                  <a:cs typeface="Open Sans" panose="020B0606030504020204" pitchFamily="34" charset="0"/>
                </a:rPr>
                <a:t>방명록</a:t>
              </a:r>
              <a:r>
                <a:rPr lang="en-US" altLang="ko-KR" sz="12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bel" panose="02000506030000020004" pitchFamily="2" charset="0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endPara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bel" panose="02000506030000020004" pitchFamily="2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4F4F03D8-61B3-4F9B-8602-BE5A4E04559F}"/>
              </a:ext>
            </a:extLst>
          </p:cNvPr>
          <p:cNvSpPr/>
          <p:nvPr/>
        </p:nvSpPr>
        <p:spPr>
          <a:xfrm>
            <a:off x="1124407" y="9732"/>
            <a:ext cx="114326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bel" panose="0200050603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프로젝트 소개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551E08-0075-49D6-B0E6-328141B32BF6}"/>
              </a:ext>
            </a:extLst>
          </p:cNvPr>
          <p:cNvSpPr txBox="1"/>
          <p:nvPr/>
        </p:nvSpPr>
        <p:spPr>
          <a:xfrm>
            <a:off x="785853" y="0"/>
            <a:ext cx="338554" cy="276999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bel" panose="02000506030000020004" pitchFamily="2" charset="0"/>
              </a:rPr>
              <a:t>01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A93D59-7470-4570-BC8A-E2BC8497C484}"/>
              </a:ext>
            </a:extLst>
          </p:cNvPr>
          <p:cNvSpPr txBox="1"/>
          <p:nvPr/>
        </p:nvSpPr>
        <p:spPr>
          <a:xfrm>
            <a:off x="800100" y="308846"/>
            <a:ext cx="27398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bel" panose="02000506030000020004" pitchFamily="2" charset="0"/>
              </a:rPr>
              <a:t>요구사항 정의</a:t>
            </a:r>
            <a:endParaRPr lang="en-US" sz="3200" b="1" dirty="0">
              <a:solidFill>
                <a:schemeClr val="tx1">
                  <a:lumMod val="65000"/>
                  <a:lumOff val="35000"/>
                </a:schemeClr>
              </a:solidFill>
              <a:latin typeface="Abel" panose="02000506030000020004" pitchFamily="2" charset="0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076A39AF-8973-4B02-9332-DFBDC76C2A13}"/>
              </a:ext>
            </a:extLst>
          </p:cNvPr>
          <p:cNvSpPr/>
          <p:nvPr/>
        </p:nvSpPr>
        <p:spPr>
          <a:xfrm>
            <a:off x="772136" y="-3946"/>
            <a:ext cx="45719" cy="89756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7390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318A277-BB86-4BFB-A2CE-13BD81F9F520}"/>
              </a:ext>
            </a:extLst>
          </p:cNvPr>
          <p:cNvSpPr txBox="1"/>
          <p:nvPr/>
        </p:nvSpPr>
        <p:spPr>
          <a:xfrm>
            <a:off x="4335749" y="2960177"/>
            <a:ext cx="35205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bel" panose="02000506030000020004" pitchFamily="2" charset="0"/>
              </a:rPr>
              <a:t>2. </a:t>
            </a:r>
            <a:r>
              <a:rPr lang="ko-KR" alt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bel" panose="02000506030000020004" pitchFamily="2" charset="0"/>
              </a:rPr>
              <a:t>프로젝트 개요</a:t>
            </a:r>
            <a:endParaRPr lang="en-US" sz="3600" b="1" dirty="0">
              <a:solidFill>
                <a:schemeClr val="tx1">
                  <a:lumMod val="65000"/>
                  <a:lumOff val="35000"/>
                </a:schemeClr>
              </a:solidFill>
              <a:latin typeface="Abel" panose="02000506030000020004" pitchFamily="2" charset="0"/>
            </a:endParaRPr>
          </a:p>
        </p:txBody>
      </p:sp>
      <p:sp>
        <p:nvSpPr>
          <p:cNvPr id="7" name="Rectangle 15">
            <a:extLst>
              <a:ext uri="{FF2B5EF4-FFF2-40B4-BE49-F238E27FC236}">
                <a16:creationId xmlns:a16="http://schemas.microsoft.com/office/drawing/2014/main" id="{D6190AFD-A3B9-4900-9CA9-F130DDAD0E60}"/>
              </a:ext>
            </a:extLst>
          </p:cNvPr>
          <p:cNvSpPr/>
          <p:nvPr/>
        </p:nvSpPr>
        <p:spPr>
          <a:xfrm>
            <a:off x="5445698" y="2683178"/>
            <a:ext cx="13006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RE:VIEW PROJECT</a:t>
            </a:r>
          </a:p>
        </p:txBody>
      </p:sp>
      <p:sp>
        <p:nvSpPr>
          <p:cNvPr id="8" name="Rectangle 16">
            <a:extLst>
              <a:ext uri="{FF2B5EF4-FFF2-40B4-BE49-F238E27FC236}">
                <a16:creationId xmlns:a16="http://schemas.microsoft.com/office/drawing/2014/main" id="{3E3EF934-0CAF-410D-8415-E7F35577511F}"/>
              </a:ext>
            </a:extLst>
          </p:cNvPr>
          <p:cNvSpPr/>
          <p:nvPr/>
        </p:nvSpPr>
        <p:spPr>
          <a:xfrm>
            <a:off x="5901070" y="3606508"/>
            <a:ext cx="3898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4CF80FE-46BA-4802-B0E7-84848AC72729}"/>
              </a:ext>
            </a:extLst>
          </p:cNvPr>
          <p:cNvSpPr txBox="1"/>
          <p:nvPr/>
        </p:nvSpPr>
        <p:spPr>
          <a:xfrm>
            <a:off x="4332767" y="3713157"/>
            <a:ext cx="352646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bel" panose="0200050603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개발일정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Abel" panose="02000506030000020004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/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Abel" panose="02000506030000020004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bel" panose="0200050603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개발환경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Abel" panose="02000506030000020004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/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Abel" panose="02000506030000020004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bel" panose="0200050603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테이블 명세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Abel" panose="02000506030000020004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57020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Violet">
      <a:dk1>
        <a:sysClr val="windowText" lastClr="000000"/>
      </a:dk1>
      <a:lt1>
        <a:sysClr val="window" lastClr="FFFFFF"/>
      </a:lt1>
      <a:dk2>
        <a:srgbClr val="373545"/>
      </a:dk2>
      <a:lt2>
        <a:srgbClr val="DCD8DC"/>
      </a:lt2>
      <a:accent1>
        <a:srgbClr val="AD84C6"/>
      </a:accent1>
      <a:accent2>
        <a:srgbClr val="8784C7"/>
      </a:accent2>
      <a:accent3>
        <a:srgbClr val="5D739A"/>
      </a:accent3>
      <a:accent4>
        <a:srgbClr val="6997AF"/>
      </a:accent4>
      <a:accent5>
        <a:srgbClr val="84ACB6"/>
      </a:accent5>
      <a:accent6>
        <a:srgbClr val="6F8183"/>
      </a:accent6>
      <a:hlink>
        <a:srgbClr val="69A020"/>
      </a:hlink>
      <a:folHlink>
        <a:srgbClr val="8C8C8C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3146</TotalTime>
  <Words>2870</Words>
  <Application>Microsoft Office PowerPoint</Application>
  <PresentationFormat>와이드스크린</PresentationFormat>
  <Paragraphs>1152</Paragraphs>
  <Slides>27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3" baseType="lpstr">
      <vt:lpstr>Abel</vt:lpstr>
      <vt:lpstr>untitled-font-5</vt:lpstr>
      <vt:lpstr>맑은 고딕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SimpleSmart</dc:creator>
  <cp:lastModifiedBy>임주현</cp:lastModifiedBy>
  <cp:revision>1729</cp:revision>
  <dcterms:created xsi:type="dcterms:W3CDTF">2014-09-28T06:26:59Z</dcterms:created>
  <dcterms:modified xsi:type="dcterms:W3CDTF">2019-09-16T07:56:56Z</dcterms:modified>
</cp:coreProperties>
</file>